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6712" y="108013"/>
            <a:ext cx="382905" cy="474980"/>
          </a:xfrm>
          <a:custGeom>
            <a:avLst/>
            <a:gdLst/>
            <a:ahLst/>
            <a:cxnLst/>
            <a:rect l="l" t="t" r="r" b="b"/>
            <a:pathLst>
              <a:path w="382905" h="474980">
                <a:moveTo>
                  <a:pt x="382587" y="0"/>
                </a:moveTo>
                <a:lnTo>
                  <a:pt x="0" y="0"/>
                </a:lnTo>
                <a:lnTo>
                  <a:pt x="0" y="349186"/>
                </a:lnTo>
                <a:lnTo>
                  <a:pt x="0" y="474662"/>
                </a:lnTo>
                <a:lnTo>
                  <a:pt x="382587" y="474662"/>
                </a:lnTo>
                <a:lnTo>
                  <a:pt x="382587" y="349186"/>
                </a:lnTo>
                <a:lnTo>
                  <a:pt x="38258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300" y="108013"/>
            <a:ext cx="328612" cy="47466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90537" y="530288"/>
            <a:ext cx="370205" cy="474980"/>
          </a:xfrm>
          <a:custGeom>
            <a:avLst/>
            <a:gdLst/>
            <a:ahLst/>
            <a:cxnLst/>
            <a:rect l="l" t="t" r="r" b="b"/>
            <a:pathLst>
              <a:path w="370205" h="474980">
                <a:moveTo>
                  <a:pt x="369887" y="0"/>
                </a:moveTo>
                <a:lnTo>
                  <a:pt x="0" y="0"/>
                </a:lnTo>
                <a:lnTo>
                  <a:pt x="0" y="349186"/>
                </a:lnTo>
                <a:lnTo>
                  <a:pt x="0" y="474662"/>
                </a:lnTo>
                <a:lnTo>
                  <a:pt x="369887" y="474662"/>
                </a:lnTo>
                <a:lnTo>
                  <a:pt x="369887" y="349186"/>
                </a:lnTo>
                <a:lnTo>
                  <a:pt x="36988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425" y="530288"/>
            <a:ext cx="368300" cy="4746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457199"/>
            <a:ext cx="560387" cy="42227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11200" y="63"/>
            <a:ext cx="31750" cy="1052830"/>
          </a:xfrm>
          <a:custGeom>
            <a:avLst/>
            <a:gdLst/>
            <a:ahLst/>
            <a:cxnLst/>
            <a:rect l="l" t="t" r="r" b="b"/>
            <a:pathLst>
              <a:path w="31750" h="1052830">
                <a:moveTo>
                  <a:pt x="31750" y="565086"/>
                </a:moveTo>
                <a:lnTo>
                  <a:pt x="0" y="565086"/>
                </a:lnTo>
                <a:lnTo>
                  <a:pt x="0" y="1052512"/>
                </a:lnTo>
                <a:lnTo>
                  <a:pt x="31750" y="1052512"/>
                </a:lnTo>
                <a:lnTo>
                  <a:pt x="31750" y="565086"/>
                </a:lnTo>
                <a:close/>
              </a:path>
              <a:path w="31750" h="1052830">
                <a:moveTo>
                  <a:pt x="31750" y="0"/>
                </a:moveTo>
                <a:lnTo>
                  <a:pt x="0" y="0"/>
                </a:lnTo>
                <a:lnTo>
                  <a:pt x="0" y="533336"/>
                </a:lnTo>
                <a:lnTo>
                  <a:pt x="31750" y="533336"/>
                </a:lnTo>
                <a:lnTo>
                  <a:pt x="3175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912" y="533399"/>
            <a:ext cx="8226425" cy="3175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57200" y="1905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58787" y="5105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95300" y="1997075"/>
            <a:ext cx="8077200" cy="3016250"/>
          </a:xfrm>
          <a:custGeom>
            <a:avLst/>
            <a:gdLst/>
            <a:ahLst/>
            <a:cxnLst/>
            <a:rect l="l" t="t" r="r" b="b"/>
            <a:pathLst>
              <a:path w="8077200" h="3016250">
                <a:moveTo>
                  <a:pt x="8077200" y="0"/>
                </a:moveTo>
                <a:lnTo>
                  <a:pt x="0" y="0"/>
                </a:lnTo>
                <a:lnTo>
                  <a:pt x="0" y="3016250"/>
                </a:lnTo>
                <a:lnTo>
                  <a:pt x="8077200" y="301625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3249" y="2018233"/>
            <a:ext cx="7462520" cy="1977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32941" y="3969511"/>
            <a:ext cx="6203315" cy="100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6712" y="108013"/>
            <a:ext cx="382905" cy="474980"/>
          </a:xfrm>
          <a:custGeom>
            <a:avLst/>
            <a:gdLst/>
            <a:ahLst/>
            <a:cxnLst/>
            <a:rect l="l" t="t" r="r" b="b"/>
            <a:pathLst>
              <a:path w="382905" h="474980">
                <a:moveTo>
                  <a:pt x="382587" y="0"/>
                </a:moveTo>
                <a:lnTo>
                  <a:pt x="0" y="0"/>
                </a:lnTo>
                <a:lnTo>
                  <a:pt x="0" y="349186"/>
                </a:lnTo>
                <a:lnTo>
                  <a:pt x="0" y="474662"/>
                </a:lnTo>
                <a:lnTo>
                  <a:pt x="382587" y="474662"/>
                </a:lnTo>
                <a:lnTo>
                  <a:pt x="382587" y="349186"/>
                </a:lnTo>
                <a:lnTo>
                  <a:pt x="38258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300" y="108013"/>
            <a:ext cx="328612" cy="47466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90537" y="530288"/>
            <a:ext cx="370205" cy="474980"/>
          </a:xfrm>
          <a:custGeom>
            <a:avLst/>
            <a:gdLst/>
            <a:ahLst/>
            <a:cxnLst/>
            <a:rect l="l" t="t" r="r" b="b"/>
            <a:pathLst>
              <a:path w="370205" h="474980">
                <a:moveTo>
                  <a:pt x="369887" y="0"/>
                </a:moveTo>
                <a:lnTo>
                  <a:pt x="0" y="0"/>
                </a:lnTo>
                <a:lnTo>
                  <a:pt x="0" y="349186"/>
                </a:lnTo>
                <a:lnTo>
                  <a:pt x="0" y="474662"/>
                </a:lnTo>
                <a:lnTo>
                  <a:pt x="369887" y="474662"/>
                </a:lnTo>
                <a:lnTo>
                  <a:pt x="369887" y="349186"/>
                </a:lnTo>
                <a:lnTo>
                  <a:pt x="36988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425" y="530288"/>
            <a:ext cx="368300" cy="4746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457199"/>
            <a:ext cx="560387" cy="42227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11200" y="63"/>
            <a:ext cx="31750" cy="1052830"/>
          </a:xfrm>
          <a:custGeom>
            <a:avLst/>
            <a:gdLst/>
            <a:ahLst/>
            <a:cxnLst/>
            <a:rect l="l" t="t" r="r" b="b"/>
            <a:pathLst>
              <a:path w="31750" h="1052830">
                <a:moveTo>
                  <a:pt x="31750" y="565086"/>
                </a:moveTo>
                <a:lnTo>
                  <a:pt x="0" y="565086"/>
                </a:lnTo>
                <a:lnTo>
                  <a:pt x="0" y="1052512"/>
                </a:lnTo>
                <a:lnTo>
                  <a:pt x="31750" y="1052512"/>
                </a:lnTo>
                <a:lnTo>
                  <a:pt x="31750" y="565086"/>
                </a:lnTo>
                <a:close/>
              </a:path>
              <a:path w="31750" h="1052830">
                <a:moveTo>
                  <a:pt x="31750" y="0"/>
                </a:moveTo>
                <a:lnTo>
                  <a:pt x="0" y="0"/>
                </a:lnTo>
                <a:lnTo>
                  <a:pt x="0" y="533336"/>
                </a:lnTo>
                <a:lnTo>
                  <a:pt x="31750" y="533336"/>
                </a:lnTo>
                <a:lnTo>
                  <a:pt x="3175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912" y="533399"/>
            <a:ext cx="8226425" cy="317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5401" y="2837814"/>
            <a:ext cx="7953197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310" y="1627378"/>
            <a:ext cx="7739379" cy="359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2540" y="6512487"/>
            <a:ext cx="688340" cy="309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C1C1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13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34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25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18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17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Relationship Id="rId22" Type="http://schemas.openxmlformats.org/officeDocument/2006/relationships/image" Target="../media/image109.png"/><Relationship Id="rId23" Type="http://schemas.openxmlformats.org/officeDocument/2006/relationships/image" Target="../media/image110.png"/><Relationship Id="rId24" Type="http://schemas.openxmlformats.org/officeDocument/2006/relationships/image" Target="../media/image111.png"/><Relationship Id="rId25" Type="http://schemas.openxmlformats.org/officeDocument/2006/relationships/image" Target="../media/image112.png"/><Relationship Id="rId26" Type="http://schemas.openxmlformats.org/officeDocument/2006/relationships/image" Target="../media/image113.png"/><Relationship Id="rId27" Type="http://schemas.openxmlformats.org/officeDocument/2006/relationships/image" Target="../media/image114.png"/><Relationship Id="rId28" Type="http://schemas.openxmlformats.org/officeDocument/2006/relationships/image" Target="../media/image115.png"/><Relationship Id="rId29" Type="http://schemas.openxmlformats.org/officeDocument/2006/relationships/image" Target="../media/image116.png"/><Relationship Id="rId30" Type="http://schemas.openxmlformats.org/officeDocument/2006/relationships/image" Target="../media/image117.png"/><Relationship Id="rId31" Type="http://schemas.openxmlformats.org/officeDocument/2006/relationships/image" Target="../media/image118.png"/><Relationship Id="rId32" Type="http://schemas.openxmlformats.org/officeDocument/2006/relationships/image" Target="../media/image119.png"/><Relationship Id="rId33" Type="http://schemas.openxmlformats.org/officeDocument/2006/relationships/image" Target="../media/image120.png"/><Relationship Id="rId34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image" Target="../media/image41.png"/><Relationship Id="rId38" Type="http://schemas.openxmlformats.org/officeDocument/2006/relationships/image" Target="../media/image42.png"/><Relationship Id="rId39" Type="http://schemas.openxmlformats.org/officeDocument/2006/relationships/image" Target="../media/image43.png"/><Relationship Id="rId40" Type="http://schemas.openxmlformats.org/officeDocument/2006/relationships/image" Target="../media/image44.png"/><Relationship Id="rId41" Type="http://schemas.openxmlformats.org/officeDocument/2006/relationships/image" Target="../media/image45.png"/><Relationship Id="rId42" Type="http://schemas.openxmlformats.org/officeDocument/2006/relationships/image" Target="../media/image46.png"/><Relationship Id="rId43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156.png"/><Relationship Id="rId27" Type="http://schemas.openxmlformats.org/officeDocument/2006/relationships/image" Target="../media/image157.png"/><Relationship Id="rId28" Type="http://schemas.openxmlformats.org/officeDocument/2006/relationships/image" Target="../media/image158.png"/><Relationship Id="rId29" Type="http://schemas.openxmlformats.org/officeDocument/2006/relationships/image" Target="../media/image159.png"/><Relationship Id="rId30" Type="http://schemas.openxmlformats.org/officeDocument/2006/relationships/image" Target="../media/image160.png"/><Relationship Id="rId31" Type="http://schemas.openxmlformats.org/officeDocument/2006/relationships/image" Target="../media/image161.png"/><Relationship Id="rId32" Type="http://schemas.openxmlformats.org/officeDocument/2006/relationships/image" Target="../media/image162.png"/><Relationship Id="rId33" Type="http://schemas.openxmlformats.org/officeDocument/2006/relationships/image" Target="../media/image163.png"/><Relationship Id="rId34" Type="http://schemas.openxmlformats.org/officeDocument/2006/relationships/image" Target="../media/image164.png"/><Relationship Id="rId35" Type="http://schemas.openxmlformats.org/officeDocument/2006/relationships/image" Target="../media/image165.png"/><Relationship Id="rId36" Type="http://schemas.openxmlformats.org/officeDocument/2006/relationships/image" Target="../media/image166.png"/><Relationship Id="rId37" Type="http://schemas.openxmlformats.org/officeDocument/2006/relationships/image" Target="../media/image167.png"/><Relationship Id="rId38" Type="http://schemas.openxmlformats.org/officeDocument/2006/relationships/image" Target="../media/image168.png"/><Relationship Id="rId39" Type="http://schemas.openxmlformats.org/officeDocument/2006/relationships/image" Target="../media/image169.png"/><Relationship Id="rId40" Type="http://schemas.openxmlformats.org/officeDocument/2006/relationships/image" Target="../media/image170.png"/><Relationship Id="rId41" Type="http://schemas.openxmlformats.org/officeDocument/2006/relationships/image" Target="../media/image171.png"/><Relationship Id="rId42" Type="http://schemas.openxmlformats.org/officeDocument/2006/relationships/image" Target="../media/image172.png"/><Relationship Id="rId43" Type="http://schemas.openxmlformats.org/officeDocument/2006/relationships/image" Target="../media/image173.png"/><Relationship Id="rId44" Type="http://schemas.openxmlformats.org/officeDocument/2006/relationships/image" Target="../media/image174.png"/><Relationship Id="rId45" Type="http://schemas.openxmlformats.org/officeDocument/2006/relationships/image" Target="../media/image4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7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9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3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4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5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6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7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0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0" y="6488379"/>
            <a:ext cx="5207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</a:t>
            </a:r>
            <a:r>
              <a:rPr dirty="0" sz="2000" spc="-5" b="1">
                <a:solidFill>
                  <a:srgbClr val="1C1C1C"/>
                </a:solidFill>
                <a:latin typeface="Arial"/>
                <a:cs typeface="Arial"/>
              </a:rPr>
              <a:t>.</a:t>
            </a: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"/>
            <a:ext cx="8503920" cy="10969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44930" marR="5080" indent="-1177290">
              <a:lnSpc>
                <a:spcPct val="100000"/>
              </a:lnSpc>
              <a:spcBef>
                <a:spcPts val="105"/>
              </a:spcBef>
            </a:pPr>
            <a:r>
              <a:rPr dirty="0"/>
              <a:t>Process-to-Process</a:t>
            </a:r>
            <a:r>
              <a:rPr dirty="0" spc="-70"/>
              <a:t> </a:t>
            </a:r>
            <a:r>
              <a:rPr dirty="0"/>
              <a:t>Delivery: </a:t>
            </a:r>
            <a:r>
              <a:rPr dirty="0" spc="-1210"/>
              <a:t> </a:t>
            </a:r>
            <a:r>
              <a:rPr dirty="0" spc="-140"/>
              <a:t>UDP,</a:t>
            </a:r>
            <a:r>
              <a:rPr dirty="0" spc="-25"/>
              <a:t> </a:t>
            </a:r>
            <a:r>
              <a:rPr dirty="0" spc="-140"/>
              <a:t>TCP,</a:t>
            </a:r>
            <a:r>
              <a:rPr dirty="0" spc="-5"/>
              <a:t>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/>
              <a:t>SCTP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2105" y="6536842"/>
            <a:ext cx="5938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Copyright</a:t>
            </a:r>
            <a:r>
              <a:rPr dirty="0" sz="1200" spc="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©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McGraw-Hill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Companies,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Inc.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Permission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required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reproduction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display.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216" y="453644"/>
            <a:ext cx="517779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Position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of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spc="-65" i="1">
                <a:latin typeface="Times New Roman"/>
                <a:cs typeface="Times New Roman"/>
              </a:rPr>
              <a:t>UDP,</a:t>
            </a:r>
            <a:r>
              <a:rPr dirty="0" sz="2000" i="1">
                <a:latin typeface="Times New Roman"/>
                <a:cs typeface="Times New Roman"/>
              </a:rPr>
              <a:t> </a:t>
            </a:r>
            <a:r>
              <a:rPr dirty="0" sz="2000" spc="-70" i="1">
                <a:latin typeface="Times New Roman"/>
                <a:cs typeface="Times New Roman"/>
              </a:rPr>
              <a:t>TCP,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and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SCTP</a:t>
            </a:r>
            <a:r>
              <a:rPr dirty="0" sz="2000" spc="-8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in</a:t>
            </a:r>
            <a:r>
              <a:rPr dirty="0" sz="2000" spc="-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TCP/IP</a:t>
            </a:r>
            <a:r>
              <a:rPr dirty="0" sz="2000" spc="-8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291" y="1066800"/>
            <a:ext cx="7134009" cy="5010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53525" cy="1381125"/>
            <a:chOff x="-476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323088"/>
              <a:ext cx="7709916" cy="659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719518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latin typeface="Times New Roman"/>
                <a:cs typeface="Times New Roman"/>
              </a:rPr>
              <a:t>USE</a:t>
            </a:r>
            <a:r>
              <a:rPr dirty="0" sz="3200">
                <a:latin typeface="Times New Roman"/>
                <a:cs typeface="Times New Roman"/>
              </a:rPr>
              <a:t>R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</a:t>
            </a:r>
            <a:r>
              <a:rPr dirty="0" sz="3200" spc="-235">
                <a:latin typeface="Times New Roman"/>
                <a:cs typeface="Times New Roman"/>
              </a:rPr>
              <a:t>A</a:t>
            </a:r>
            <a:r>
              <a:rPr dirty="0" sz="3200" spc="-245">
                <a:latin typeface="Times New Roman"/>
                <a:cs typeface="Times New Roman"/>
              </a:rPr>
              <a:t>T</a:t>
            </a:r>
            <a:r>
              <a:rPr dirty="0" sz="3200" spc="-5">
                <a:latin typeface="Times New Roman"/>
                <a:cs typeface="Times New Roman"/>
              </a:rPr>
              <a:t>AGR</a:t>
            </a:r>
            <a:r>
              <a:rPr dirty="0" sz="3200" spc="5">
                <a:latin typeface="Times New Roman"/>
                <a:cs typeface="Times New Roman"/>
              </a:rPr>
              <a:t>A</a:t>
            </a:r>
            <a:r>
              <a:rPr dirty="0" sz="3200">
                <a:latin typeface="Times New Roman"/>
                <a:cs typeface="Times New Roman"/>
              </a:rPr>
              <a:t>M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PRO</a:t>
            </a:r>
            <a:r>
              <a:rPr dirty="0" sz="3200" spc="-60">
                <a:latin typeface="Times New Roman"/>
                <a:cs typeface="Times New Roman"/>
              </a:rPr>
              <a:t>T</a:t>
            </a:r>
            <a:r>
              <a:rPr dirty="0" sz="3200">
                <a:latin typeface="Times New Roman"/>
                <a:cs typeface="Times New Roman"/>
              </a:rPr>
              <a:t>OCOL</a:t>
            </a:r>
            <a:r>
              <a:rPr dirty="0" sz="3200" spc="-204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(UDP)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5260" y="1606296"/>
            <a:ext cx="8521065" cy="2883535"/>
            <a:chOff x="175260" y="1606296"/>
            <a:chExt cx="8521065" cy="2883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9" y="1825180"/>
              <a:ext cx="571499" cy="2781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206" y="1829740"/>
              <a:ext cx="691274" cy="2781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5604" y="1829740"/>
              <a:ext cx="1504188" cy="3465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60" y="2033016"/>
              <a:ext cx="2715768" cy="5836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9250" y="1825180"/>
              <a:ext cx="1295023" cy="2781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6839" y="1606296"/>
              <a:ext cx="1444752" cy="583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3660" y="1606296"/>
              <a:ext cx="713232" cy="5836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8960" y="1606296"/>
              <a:ext cx="1342644" cy="5836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3671" y="1606296"/>
              <a:ext cx="652272" cy="5836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0987" y="2033016"/>
              <a:ext cx="1976627" cy="5836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7575" y="2033016"/>
              <a:ext cx="1819655" cy="583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27192" y="2033016"/>
              <a:ext cx="1679448" cy="583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1152" y="2033016"/>
              <a:ext cx="563879" cy="5836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4991" y="2033016"/>
              <a:ext cx="713231" cy="5836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68183" y="2033016"/>
              <a:ext cx="1127759" cy="5836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260" y="2459736"/>
              <a:ext cx="950976" cy="5836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711" y="2459736"/>
              <a:ext cx="1010412" cy="5836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1599" y="2459736"/>
              <a:ext cx="1780032" cy="5836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69108" y="2459736"/>
              <a:ext cx="751332" cy="5836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37915" y="2459736"/>
              <a:ext cx="929640" cy="5836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85031" y="2459736"/>
              <a:ext cx="1618488" cy="5836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20995" y="2459736"/>
              <a:ext cx="772668" cy="5836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11139" y="2459736"/>
              <a:ext cx="816863" cy="5836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5480" y="2459736"/>
              <a:ext cx="1403603" cy="5836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66560" y="2459736"/>
              <a:ext cx="752855" cy="5836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6891" y="2459736"/>
              <a:ext cx="1559052" cy="5836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260" y="2886456"/>
              <a:ext cx="1560576" cy="5836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0348" y="2886456"/>
              <a:ext cx="594360" cy="5836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9220" y="2886456"/>
              <a:ext cx="751332" cy="5836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5063" y="2886456"/>
              <a:ext cx="594360" cy="5836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73935" y="2886456"/>
              <a:ext cx="1562100" cy="5836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09899" y="2886456"/>
              <a:ext cx="2764536" cy="5836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48300" y="2886456"/>
              <a:ext cx="1522476" cy="5836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44639" y="2886456"/>
              <a:ext cx="772668" cy="5836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91171" y="2886456"/>
              <a:ext cx="1091183" cy="5836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06867" y="2886456"/>
              <a:ext cx="594359" cy="5836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5740" y="2886456"/>
              <a:ext cx="752855" cy="5836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03107" y="2886456"/>
              <a:ext cx="592835" cy="5836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5260" y="3313175"/>
              <a:ext cx="1089660" cy="5836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4776" y="3313175"/>
              <a:ext cx="2767583" cy="5836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6871" y="3313175"/>
              <a:ext cx="563879" cy="5836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4216" y="3892296"/>
              <a:ext cx="5120640" cy="5836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3003" y="4376928"/>
              <a:ext cx="4724400" cy="11277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83540" y="1698751"/>
            <a:ext cx="8074025" cy="4618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The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User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Datagram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Protocol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(UDP)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is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called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a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connectionless, unreliable transport protocol. It does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not add anything to the services of IP except to provide </a:t>
            </a:r>
            <a:r>
              <a:rPr dirty="0" sz="2800" spc="-68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process-to-process communication instead </a:t>
            </a:r>
            <a:r>
              <a:rPr dirty="0" sz="2800" b="1" i="1">
                <a:latin typeface="Times New Roman"/>
                <a:cs typeface="Times New Roman"/>
              </a:rPr>
              <a:t>of host-to- </a:t>
            </a:r>
            <a:r>
              <a:rPr dirty="0" sz="2800" spc="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host</a:t>
            </a:r>
            <a:r>
              <a:rPr dirty="0" sz="2800" spc="-2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communication.</a:t>
            </a:r>
            <a:endParaRPr sz="2800">
              <a:latin typeface="Times New Roman"/>
              <a:cs typeface="Times New Roman"/>
            </a:endParaRPr>
          </a:p>
          <a:p>
            <a:pPr algn="just" marL="42545">
              <a:lnSpc>
                <a:spcPct val="100000"/>
              </a:lnSpc>
              <a:spcBef>
                <a:spcPts val="1195"/>
              </a:spcBef>
            </a:pPr>
            <a:r>
              <a:rPr dirty="0" u="heavy" sz="2800" spc="-4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dirty="0" u="heavy" sz="2800" spc="-4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dirty="0" u="heavy" sz="2800" spc="-2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u="heavy" sz="2800" spc="-1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dirty="0" u="heavy" sz="2800" spc="-1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405"/>
              </a:spcBef>
            </a:pPr>
            <a:r>
              <a:rPr dirty="0" sz="2400" spc="-15" b="1">
                <a:solidFill>
                  <a:srgbClr val="0033CC"/>
                </a:solidFill>
                <a:latin typeface="Times New Roman"/>
                <a:cs typeface="Times New Roman"/>
              </a:rPr>
              <a:t>Well-Known</a:t>
            </a:r>
            <a:r>
              <a:rPr dirty="0" sz="2400" spc="-4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Ports</a:t>
            </a:r>
            <a:r>
              <a:rPr dirty="0" sz="2400" spc="-3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for</a:t>
            </a:r>
            <a:r>
              <a:rPr dirty="0" sz="2400" spc="-7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UDP</a:t>
            </a:r>
            <a:endParaRPr sz="2400">
              <a:latin typeface="Times New Roman"/>
              <a:cs typeface="Times New Roman"/>
            </a:endParaRPr>
          </a:p>
          <a:p>
            <a:pPr marL="12700" marR="6029960">
              <a:lnSpc>
                <a:spcPct val="100000"/>
              </a:lnSpc>
            </a:pP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User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Datagram </a:t>
            </a:r>
            <a:r>
              <a:rPr dirty="0" sz="2400" spc="-58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Checksum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U</a:t>
            </a:r>
            <a:r>
              <a:rPr dirty="0" sz="2400" spc="-15" b="1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dirty="0" sz="2400" spc="-13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Ope</a:t>
            </a:r>
            <a:r>
              <a:rPr dirty="0" sz="2400" spc="5" b="1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at</a:t>
            </a:r>
            <a:r>
              <a:rPr dirty="0" sz="2400" spc="5" b="1">
                <a:solidFill>
                  <a:srgbClr val="0033CC"/>
                </a:solidFill>
                <a:latin typeface="Times New Roman"/>
                <a:cs typeface="Times New Roman"/>
              </a:rPr>
              <a:t>i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on 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Use</a:t>
            </a:r>
            <a:r>
              <a:rPr dirty="0" sz="2400" spc="-3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of</a:t>
            </a:r>
            <a:r>
              <a:rPr dirty="0" sz="2400" spc="-1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UDP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235331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User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datagram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format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037" y="1895674"/>
            <a:ext cx="7065899" cy="30573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UDP</a:t>
            </a:r>
            <a:r>
              <a:rPr dirty="0" sz="3200" spc="-11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length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461645" algn="l"/>
              </a:tabLst>
            </a:pPr>
            <a:r>
              <a:rPr dirty="0" sz="3200" b="1">
                <a:latin typeface="Arial"/>
                <a:cs typeface="Arial"/>
              </a:rPr>
              <a:t>=	IP</a:t>
            </a:r>
            <a:r>
              <a:rPr dirty="0" sz="3200" spc="-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length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–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IP</a:t>
            </a:r>
            <a:r>
              <a:rPr dirty="0" sz="3200" spc="-7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header’s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length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57200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Checksum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calculation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of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simple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UDP</a:t>
            </a:r>
            <a:r>
              <a:rPr dirty="0" sz="2000" spc="-8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user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datagram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637" y="1592496"/>
            <a:ext cx="8552798" cy="38370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53525" cy="1381125"/>
            <a:chOff x="-476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323088"/>
              <a:ext cx="7053072" cy="659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65366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>
                <a:latin typeface="Times New Roman"/>
                <a:cs typeface="Times New Roman"/>
              </a:rPr>
              <a:t>Transmission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Control</a:t>
            </a:r>
            <a:r>
              <a:rPr dirty="0" sz="3200" spc="-4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Protocol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>
                <a:latin typeface="Times New Roman"/>
                <a:cs typeface="Times New Roman"/>
              </a:rPr>
              <a:t>(TCP)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5260" y="1453896"/>
            <a:ext cx="8521065" cy="1864360"/>
            <a:chOff x="175260" y="1453896"/>
            <a:chExt cx="8521065" cy="18643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9" y="1672780"/>
              <a:ext cx="685799" cy="282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56" y="1453896"/>
              <a:ext cx="713232" cy="583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27" y="1453896"/>
              <a:ext cx="653796" cy="5836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7464" y="1453896"/>
              <a:ext cx="2095500" cy="5836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7475" y="1453896"/>
              <a:ext cx="594360" cy="5836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6348" y="1453896"/>
              <a:ext cx="1679448" cy="583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6236" y="1453896"/>
              <a:ext cx="1679448" cy="5836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0195" y="1453896"/>
              <a:ext cx="594359" cy="5836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4995" y="1453896"/>
              <a:ext cx="673607" cy="5836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9043" y="1453896"/>
              <a:ext cx="1501140" cy="5836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0624" y="1453896"/>
              <a:ext cx="655320" cy="583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260" y="1880616"/>
              <a:ext cx="1443228" cy="583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348" y="1880616"/>
              <a:ext cx="2095500" cy="5836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9232" y="1880616"/>
              <a:ext cx="1658112" cy="5836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0727" y="1880616"/>
              <a:ext cx="987551" cy="5836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31663" y="1880616"/>
              <a:ext cx="1283208" cy="5836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8256" y="1880616"/>
              <a:ext cx="752855" cy="5836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4495" y="1880616"/>
              <a:ext cx="1147572" cy="5836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5452" y="1880616"/>
              <a:ext cx="1106424" cy="5836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388" y="1880616"/>
              <a:ext cx="563879" cy="5836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3652" y="1880616"/>
              <a:ext cx="812292" cy="5836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60" y="2307336"/>
              <a:ext cx="1769364" cy="5836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3623" y="2307336"/>
              <a:ext cx="1132332" cy="5836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4955" y="2307336"/>
              <a:ext cx="1107947" cy="5836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43427" y="2307336"/>
              <a:ext cx="1107948" cy="5836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70375" y="2307336"/>
              <a:ext cx="1030224" cy="5836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19600" y="2307336"/>
              <a:ext cx="1226820" cy="5836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65419" y="2307336"/>
              <a:ext cx="1520952" cy="5836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05371" y="2307336"/>
              <a:ext cx="2290572" cy="5836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260" y="2734056"/>
              <a:ext cx="752856" cy="5836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496" y="2734056"/>
              <a:ext cx="929640" cy="5836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2040" y="2734056"/>
              <a:ext cx="1822704" cy="5836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13076" y="2734056"/>
              <a:ext cx="1144524" cy="5836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2111" y="2734056"/>
              <a:ext cx="563879" cy="58369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3540" y="1546098"/>
            <a:ext cx="807212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TCP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is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a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connection-oriented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protocol;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it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creates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a </a:t>
            </a:r>
            <a:r>
              <a:rPr dirty="0" sz="2800" spc="-68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virtual connection between </a:t>
            </a:r>
            <a:r>
              <a:rPr dirty="0" sz="2800" spc="-10" b="1" i="1">
                <a:latin typeface="Times New Roman"/>
                <a:cs typeface="Times New Roman"/>
              </a:rPr>
              <a:t>two TCPs </a:t>
            </a:r>
            <a:r>
              <a:rPr dirty="0" sz="2800" spc="-5" b="1" i="1">
                <a:latin typeface="Times New Roman"/>
                <a:cs typeface="Times New Roman"/>
              </a:rPr>
              <a:t>to send data. In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addition, TCP uses </a:t>
            </a:r>
            <a:r>
              <a:rPr dirty="0" sz="2800" b="1" i="1">
                <a:latin typeface="Times New Roman"/>
                <a:cs typeface="Times New Roman"/>
              </a:rPr>
              <a:t>flow and </a:t>
            </a:r>
            <a:r>
              <a:rPr dirty="0" sz="2800" spc="-5" b="1" i="1">
                <a:latin typeface="Times New Roman"/>
                <a:cs typeface="Times New Roman"/>
              </a:rPr>
              <a:t>error control mechanisms </a:t>
            </a:r>
            <a:r>
              <a:rPr dirty="0" sz="2800" spc="-685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at</a:t>
            </a:r>
            <a:r>
              <a:rPr dirty="0" sz="2800" spc="-2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the</a:t>
            </a:r>
            <a:r>
              <a:rPr dirty="0" sz="2800" b="1" i="1">
                <a:latin typeface="Times New Roman"/>
                <a:cs typeface="Times New Roman"/>
              </a:rPr>
              <a:t> transport</a:t>
            </a:r>
            <a:r>
              <a:rPr dirty="0" sz="2800" spc="-2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level.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1760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dirty="0" sz="2400" spc="-13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Servi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40739" y="1849881"/>
            <a:ext cx="4613910" cy="19780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Process</a:t>
            </a:r>
            <a:r>
              <a:rPr dirty="0" sz="2100" spc="-25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to</a:t>
            </a:r>
            <a:r>
              <a:rPr dirty="0" sz="2100" spc="-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Process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Communication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Stream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Delivery</a:t>
            </a:r>
            <a:r>
              <a:rPr dirty="0" sz="2100" spc="-4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Service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311785" algn="l"/>
              </a:tabLst>
            </a:pPr>
            <a:r>
              <a:rPr dirty="0" sz="2100" spc="20" i="1">
                <a:latin typeface="Arial"/>
                <a:cs typeface="Arial"/>
              </a:rPr>
              <a:t>Sending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and</a:t>
            </a:r>
            <a:r>
              <a:rPr dirty="0" sz="2100" spc="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Receiving</a:t>
            </a:r>
            <a:r>
              <a:rPr dirty="0" sz="2100" spc="-35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Buffers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Full</a:t>
            </a:r>
            <a:r>
              <a:rPr dirty="0" sz="2100" spc="-45" i="1">
                <a:latin typeface="Arial"/>
                <a:cs typeface="Arial"/>
              </a:rPr>
              <a:t> </a:t>
            </a:r>
            <a:r>
              <a:rPr dirty="0" sz="2100" spc="20" i="1">
                <a:latin typeface="Arial"/>
                <a:cs typeface="Arial"/>
              </a:rPr>
              <a:t>Duplex</a:t>
            </a:r>
            <a:r>
              <a:rPr dirty="0" sz="2100" spc="-4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Communication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Connection</a:t>
            </a:r>
            <a:r>
              <a:rPr dirty="0" sz="2100" spc="-4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-Oriented</a:t>
            </a:r>
            <a:r>
              <a:rPr dirty="0" sz="2100" spc="-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Service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Reliable</a:t>
            </a:r>
            <a:r>
              <a:rPr dirty="0" sz="2100" spc="-4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Service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165227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Stream</a:t>
            </a:r>
            <a:r>
              <a:rPr dirty="0" sz="2000" spc="-114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857475"/>
            <a:ext cx="7843901" cy="28802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317309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Sending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and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receiving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buffers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150532"/>
            <a:ext cx="7888351" cy="45644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152019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TCP</a:t>
            </a:r>
            <a:r>
              <a:rPr dirty="0" sz="2000" spc="-8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segments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962" y="1302932"/>
            <a:ext cx="8427974" cy="4564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53525" cy="1381125"/>
            <a:chOff x="-476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323088"/>
              <a:ext cx="2415540" cy="6598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3683" y="323088"/>
              <a:ext cx="675132" cy="6598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9320" y="323088"/>
              <a:ext cx="1120140" cy="6598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9964" y="323088"/>
              <a:ext cx="675132" cy="6598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00" y="323088"/>
              <a:ext cx="4643628" cy="65989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7923" y="425957"/>
            <a:ext cx="68580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latin typeface="Times New Roman"/>
                <a:cs typeface="Times New Roman"/>
              </a:rPr>
              <a:t>PROCESS-TO-PROCESS</a:t>
            </a:r>
            <a:r>
              <a:rPr dirty="0" sz="3200" spc="-105">
                <a:latin typeface="Times New Roman"/>
                <a:cs typeface="Times New Roman"/>
              </a:rPr>
              <a:t> </a:t>
            </a:r>
            <a:r>
              <a:rPr dirty="0" sz="3200" spc="-15">
                <a:latin typeface="Times New Roman"/>
                <a:cs typeface="Times New Roman"/>
              </a:rPr>
              <a:t>DELIVERY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5260" y="1606296"/>
            <a:ext cx="8521065" cy="2291080"/>
            <a:chOff x="175260" y="1606296"/>
            <a:chExt cx="8521065" cy="22910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19" y="1825180"/>
              <a:ext cx="571499" cy="2781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123" y="1606296"/>
              <a:ext cx="1821180" cy="583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3180" y="1606296"/>
              <a:ext cx="1203959" cy="5836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7015" y="1606296"/>
              <a:ext cx="713232" cy="5836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0124" y="1606296"/>
              <a:ext cx="2133600" cy="5836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2075" y="1606296"/>
              <a:ext cx="911351" cy="5836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3304" y="1606296"/>
              <a:ext cx="1560576" cy="583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8391" y="1606296"/>
              <a:ext cx="594359" cy="583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7264" y="1606296"/>
              <a:ext cx="752855" cy="5836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4631" y="1606296"/>
              <a:ext cx="591312" cy="5836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260" y="2033016"/>
              <a:ext cx="1560576" cy="5836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1892" y="2033016"/>
              <a:ext cx="1616963" cy="5836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3367" y="2033016"/>
              <a:ext cx="830580" cy="5836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8460" y="2033016"/>
              <a:ext cx="928115" cy="5836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32631" y="2033016"/>
              <a:ext cx="1616964" cy="5836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35651" y="2033016"/>
              <a:ext cx="772668" cy="5836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94375" y="2033016"/>
              <a:ext cx="653796" cy="5836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4227" y="2033016"/>
              <a:ext cx="1510283" cy="5836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30567" y="2033016"/>
              <a:ext cx="1066800" cy="5836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3424" y="2033016"/>
              <a:ext cx="772668" cy="5836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2148" y="2033016"/>
              <a:ext cx="653796" cy="5836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60" y="2459736"/>
              <a:ext cx="1787652" cy="5836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16963" y="2459736"/>
              <a:ext cx="1187196" cy="5836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58211" y="2459736"/>
              <a:ext cx="1008888" cy="5836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22676" y="2459736"/>
              <a:ext cx="1560576" cy="5836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7304" y="2459736"/>
              <a:ext cx="752855" cy="5836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44212" y="2459736"/>
              <a:ext cx="1603248" cy="5836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71971" y="2459736"/>
              <a:ext cx="563879" cy="5836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91427" y="2459736"/>
              <a:ext cx="1094231" cy="5836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39712" y="2459736"/>
              <a:ext cx="1856231" cy="5836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260" y="2886456"/>
              <a:ext cx="2449068" cy="5836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50948" y="2886456"/>
              <a:ext cx="772668" cy="5836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50236" y="2886456"/>
              <a:ext cx="653796" cy="5836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30652" y="2886456"/>
              <a:ext cx="2266188" cy="5836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23460" y="2886456"/>
              <a:ext cx="2322576" cy="5836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72655" y="2886456"/>
              <a:ext cx="792479" cy="5836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191755" y="2886456"/>
              <a:ext cx="868679" cy="5836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87055" y="2886456"/>
              <a:ext cx="1008888" cy="5836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5260" y="3313175"/>
              <a:ext cx="928116" cy="5836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4755" y="3313175"/>
              <a:ext cx="1127759" cy="5836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7027" y="3313175"/>
              <a:ext cx="563879" cy="58369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413004" y="4187380"/>
            <a:ext cx="4724400" cy="379095"/>
            <a:chOff x="413004" y="4187380"/>
            <a:chExt cx="4724400" cy="379095"/>
          </a:xfrm>
        </p:grpSpPr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5676" y="4187380"/>
              <a:ext cx="4631435" cy="3511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3004" y="4453127"/>
              <a:ext cx="4724400" cy="11277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83540" y="1698751"/>
            <a:ext cx="8074659" cy="4694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The</a:t>
            </a:r>
            <a:r>
              <a:rPr dirty="0" sz="2800" b="1" i="1">
                <a:latin typeface="Times New Roman"/>
                <a:cs typeface="Times New Roman"/>
              </a:rPr>
              <a:t> transport</a:t>
            </a:r>
            <a:r>
              <a:rPr dirty="0" sz="2800" spc="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layer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is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responsible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for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process-to-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process delivery—the delivery </a:t>
            </a:r>
            <a:r>
              <a:rPr dirty="0" sz="2800" b="1" i="1">
                <a:latin typeface="Times New Roman"/>
                <a:cs typeface="Times New Roman"/>
              </a:rPr>
              <a:t>of </a:t>
            </a:r>
            <a:r>
              <a:rPr dirty="0" sz="2800" spc="-5" b="1" i="1">
                <a:latin typeface="Times New Roman"/>
                <a:cs typeface="Times New Roman"/>
              </a:rPr>
              <a:t>a packet, part </a:t>
            </a:r>
            <a:r>
              <a:rPr dirty="0" sz="2800" b="1" i="1">
                <a:latin typeface="Times New Roman"/>
                <a:cs typeface="Times New Roman"/>
              </a:rPr>
              <a:t>of </a:t>
            </a:r>
            <a:r>
              <a:rPr dirty="0" sz="2800" spc="-5" b="1" i="1">
                <a:latin typeface="Times New Roman"/>
                <a:cs typeface="Times New Roman"/>
              </a:rPr>
              <a:t>a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message, from one process to </a:t>
            </a:r>
            <a:r>
              <a:rPr dirty="0" sz="2800" spc="-20" b="1" i="1">
                <a:latin typeface="Times New Roman"/>
                <a:cs typeface="Times New Roman"/>
              </a:rPr>
              <a:t>another. </a:t>
            </a:r>
            <a:r>
              <a:rPr dirty="0" sz="2800" spc="-40" b="1" i="1">
                <a:latin typeface="Times New Roman"/>
                <a:cs typeface="Times New Roman"/>
              </a:rPr>
              <a:t>Two </a:t>
            </a:r>
            <a:r>
              <a:rPr dirty="0" sz="2800" spc="-5" b="1" i="1">
                <a:latin typeface="Times New Roman"/>
                <a:cs typeface="Times New Roman"/>
              </a:rPr>
              <a:t>processes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communicate in a client/server relationship, </a:t>
            </a:r>
            <a:r>
              <a:rPr dirty="0" sz="2800" b="1" i="1">
                <a:latin typeface="Times New Roman"/>
                <a:cs typeface="Times New Roman"/>
              </a:rPr>
              <a:t>as </a:t>
            </a:r>
            <a:r>
              <a:rPr dirty="0" sz="2800" spc="-5" b="1" i="1">
                <a:latin typeface="Times New Roman"/>
                <a:cs typeface="Times New Roman"/>
              </a:rPr>
              <a:t>we will </a:t>
            </a:r>
            <a:r>
              <a:rPr dirty="0" sz="280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see</a:t>
            </a:r>
            <a:r>
              <a:rPr dirty="0" sz="2800" spc="-30" b="1" i="1">
                <a:latin typeface="Times New Roman"/>
                <a:cs typeface="Times New Roman"/>
              </a:rPr>
              <a:t> later.</a:t>
            </a:r>
            <a:endParaRPr sz="2800">
              <a:latin typeface="Times New Roman"/>
              <a:cs typeface="Times New Roman"/>
            </a:endParaRPr>
          </a:p>
          <a:p>
            <a:pPr marL="12700" marR="3381375" indent="29845">
              <a:lnSpc>
                <a:spcPct val="106100"/>
              </a:lnSpc>
              <a:spcBef>
                <a:spcPts val="1590"/>
              </a:spcBef>
            </a:pPr>
            <a:r>
              <a:rPr dirty="0" u="heavy" sz="2800" spc="-4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 in </a:t>
            </a:r>
            <a:r>
              <a:rPr dirty="0" u="heavy" sz="280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 </a:t>
            </a:r>
            <a:r>
              <a:rPr dirty="0" sz="2800" spc="-68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Client/Server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Paradigm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Multiplexing</a:t>
            </a:r>
            <a:r>
              <a:rPr dirty="0" sz="2400" spc="-4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 Demultiplexing</a:t>
            </a:r>
            <a:endParaRPr sz="2400">
              <a:latin typeface="Times New Roman"/>
              <a:cs typeface="Times New Roman"/>
            </a:endParaRPr>
          </a:p>
          <a:p>
            <a:pPr marL="12700" marR="1306830">
              <a:lnSpc>
                <a:spcPct val="100000"/>
              </a:lnSpc>
            </a:pP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Connectionless</a:t>
            </a:r>
            <a:r>
              <a:rPr dirty="0" sz="2400" spc="-6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40" b="1">
                <a:solidFill>
                  <a:srgbClr val="0033CC"/>
                </a:solidFill>
                <a:latin typeface="Times New Roman"/>
                <a:cs typeface="Times New Roman"/>
              </a:rPr>
              <a:t>Versus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 Connection-Oriented</a:t>
            </a:r>
            <a:r>
              <a:rPr dirty="0" sz="2400" spc="-3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Service </a:t>
            </a:r>
            <a:r>
              <a:rPr dirty="0" sz="2400" spc="-58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Reliable</a:t>
            </a:r>
            <a:r>
              <a:rPr dirty="0" sz="2400" spc="-8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40" b="1">
                <a:solidFill>
                  <a:srgbClr val="0033CC"/>
                </a:solidFill>
                <a:latin typeface="Times New Roman"/>
                <a:cs typeface="Times New Roman"/>
              </a:rPr>
              <a:t>Versus</a:t>
            </a:r>
            <a:r>
              <a:rPr dirty="0" sz="2400" spc="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33CC"/>
                </a:solidFill>
                <a:latin typeface="Times New Roman"/>
                <a:cs typeface="Times New Roman"/>
              </a:rPr>
              <a:t>Unreliable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15" b="1">
                <a:solidFill>
                  <a:srgbClr val="0033CC"/>
                </a:solidFill>
                <a:latin typeface="Times New Roman"/>
                <a:cs typeface="Times New Roman"/>
              </a:rPr>
              <a:t>Three</a:t>
            </a:r>
            <a:r>
              <a:rPr dirty="0" sz="2400" spc="-4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Protocols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18218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dirty="0" sz="2400" spc="-13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Featu</a:t>
            </a:r>
            <a:r>
              <a:rPr dirty="0" sz="2400" spc="-45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3444" y="2383662"/>
            <a:ext cx="2642870" cy="1326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Numbering</a:t>
            </a:r>
            <a:r>
              <a:rPr dirty="0" sz="2100" spc="-3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System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11785" algn="l"/>
              </a:tabLst>
            </a:pPr>
            <a:r>
              <a:rPr dirty="0" sz="2100" spc="20" i="1">
                <a:latin typeface="Arial"/>
                <a:cs typeface="Arial"/>
              </a:rPr>
              <a:t>Flow</a:t>
            </a:r>
            <a:r>
              <a:rPr dirty="0" sz="2100" spc="-45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Control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Error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Control</a:t>
            </a:r>
            <a:endParaRPr sz="2100">
              <a:latin typeface="Arial"/>
              <a:cs typeface="Arial"/>
            </a:endParaRPr>
          </a:p>
          <a:p>
            <a:pPr marL="311150" indent="-29908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11785" algn="l"/>
              </a:tabLst>
            </a:pPr>
            <a:r>
              <a:rPr dirty="0" sz="2100" spc="15" i="1">
                <a:latin typeface="Arial"/>
                <a:cs typeface="Arial"/>
              </a:rPr>
              <a:t>Congestion</a:t>
            </a:r>
            <a:r>
              <a:rPr dirty="0" sz="2100" spc="-50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Control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18218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P</a:t>
            </a:r>
            <a:r>
              <a:rPr dirty="0" sz="2400" spc="-13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Featu</a:t>
            </a:r>
            <a:r>
              <a:rPr dirty="0" sz="2400" spc="-45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18844" y="2230958"/>
            <a:ext cx="6823075" cy="2108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35"/>
              </a:spcBef>
            </a:pPr>
            <a:r>
              <a:rPr dirty="0" sz="2100" spc="15" i="1">
                <a:latin typeface="Arial"/>
                <a:cs typeface="Arial"/>
              </a:rPr>
              <a:t>1.</a:t>
            </a:r>
            <a:r>
              <a:rPr dirty="0" sz="2100" spc="-4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Numbering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20" i="1">
                <a:latin typeface="Arial"/>
                <a:cs typeface="Arial"/>
              </a:rPr>
              <a:t>System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Arial"/>
              <a:cs typeface="Arial"/>
            </a:endParaRPr>
          </a:p>
          <a:p>
            <a:pPr marL="977265">
              <a:lnSpc>
                <a:spcPct val="100000"/>
              </a:lnSpc>
            </a:pPr>
            <a:r>
              <a:rPr dirty="0" sz="2100" spc="15" i="1">
                <a:latin typeface="Arial"/>
                <a:cs typeface="Arial"/>
              </a:rPr>
              <a:t>Byte</a:t>
            </a:r>
            <a:r>
              <a:rPr dirty="0" sz="2100" spc="229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Number</a:t>
            </a:r>
            <a:endParaRPr sz="21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20"/>
              </a:spcBef>
              <a:tabLst>
                <a:tab pos="6440805" algn="l"/>
              </a:tabLst>
            </a:pPr>
            <a:r>
              <a:rPr dirty="0" sz="2100" spc="20" i="1">
                <a:latin typeface="Arial"/>
                <a:cs typeface="Arial"/>
              </a:rPr>
              <a:t>(TCP</a:t>
            </a:r>
            <a:r>
              <a:rPr dirty="0" sz="2100" spc="-9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generates</a:t>
            </a:r>
            <a:r>
              <a:rPr dirty="0" sz="2100" spc="3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a</a:t>
            </a:r>
            <a:r>
              <a:rPr dirty="0" sz="2100" spc="300" i="1">
                <a:latin typeface="Arial"/>
                <a:cs typeface="Arial"/>
              </a:rPr>
              <a:t> </a:t>
            </a:r>
            <a:r>
              <a:rPr dirty="0" sz="2100" spc="20" i="1">
                <a:latin typeface="Arial"/>
                <a:cs typeface="Arial"/>
              </a:rPr>
              <a:t>random</a:t>
            </a:r>
            <a:r>
              <a:rPr dirty="0" sz="2100" spc="3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number</a:t>
            </a:r>
            <a:r>
              <a:rPr dirty="0" sz="2100" spc="33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b/w</a:t>
            </a:r>
            <a:r>
              <a:rPr dirty="0" sz="2100" spc="295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0</a:t>
            </a:r>
            <a:r>
              <a:rPr dirty="0" sz="2100" spc="310" i="1">
                <a:latin typeface="Arial"/>
                <a:cs typeface="Arial"/>
              </a:rPr>
              <a:t> </a:t>
            </a:r>
            <a:r>
              <a:rPr dirty="0" sz="2100" spc="10" i="1">
                <a:latin typeface="Arial"/>
                <a:cs typeface="Arial"/>
              </a:rPr>
              <a:t>to</a:t>
            </a:r>
            <a:r>
              <a:rPr dirty="0" sz="2100" spc="-10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2</a:t>
            </a:r>
            <a:r>
              <a:rPr dirty="0" sz="2100" spc="305" i="1">
                <a:latin typeface="Arial"/>
                <a:cs typeface="Arial"/>
              </a:rPr>
              <a:t> </a:t>
            </a:r>
            <a:r>
              <a:rPr dirty="0" baseline="9548" sz="4800" i="1">
                <a:latin typeface="Arial"/>
                <a:cs typeface="Arial"/>
              </a:rPr>
              <a:t>32	</a:t>
            </a:r>
            <a:r>
              <a:rPr dirty="0" sz="2100" spc="10" i="1">
                <a:latin typeface="Arial"/>
                <a:cs typeface="Arial"/>
              </a:rPr>
              <a:t>-1)</a:t>
            </a:r>
            <a:endParaRPr sz="2100">
              <a:latin typeface="Arial"/>
              <a:cs typeface="Arial"/>
            </a:endParaRPr>
          </a:p>
          <a:p>
            <a:pPr marL="977265">
              <a:lnSpc>
                <a:spcPct val="100000"/>
              </a:lnSpc>
              <a:spcBef>
                <a:spcPts val="1105"/>
              </a:spcBef>
            </a:pPr>
            <a:r>
              <a:rPr dirty="0" sz="2100" spc="20" i="1">
                <a:latin typeface="Arial"/>
                <a:cs typeface="Arial"/>
              </a:rPr>
              <a:t>Sequence</a:t>
            </a:r>
            <a:r>
              <a:rPr dirty="0" sz="2100" spc="229" i="1">
                <a:latin typeface="Arial"/>
                <a:cs typeface="Arial"/>
              </a:rPr>
              <a:t> </a:t>
            </a:r>
            <a:r>
              <a:rPr dirty="0" sz="2100" spc="15" i="1">
                <a:latin typeface="Arial"/>
                <a:cs typeface="Arial"/>
              </a:rPr>
              <a:t>Number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8768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204152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253365" marR="247650" indent="190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 </a:t>
            </a:r>
            <a:r>
              <a:rPr dirty="0" sz="3200" spc="-5" b="1">
                <a:latin typeface="Arial"/>
                <a:cs typeface="Arial"/>
              </a:rPr>
              <a:t>bytes </a:t>
            </a:r>
            <a:r>
              <a:rPr dirty="0" sz="3200" b="1">
                <a:latin typeface="Arial"/>
                <a:cs typeface="Arial"/>
              </a:rPr>
              <a:t>of data being transferred in </a:t>
            </a:r>
            <a:r>
              <a:rPr dirty="0" sz="3200" spc="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each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connection</a:t>
            </a:r>
            <a:r>
              <a:rPr dirty="0" sz="3200" spc="-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are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numbered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by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105" b="1">
                <a:latin typeface="Arial"/>
                <a:cs typeface="Arial"/>
              </a:rPr>
              <a:t>TCP.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 </a:t>
            </a:r>
            <a:r>
              <a:rPr dirty="0" sz="3200" spc="-5" b="1">
                <a:latin typeface="Arial"/>
                <a:cs typeface="Arial"/>
              </a:rPr>
              <a:t>numbering starts </a:t>
            </a:r>
            <a:r>
              <a:rPr dirty="0" sz="3200" b="1">
                <a:latin typeface="Arial"/>
                <a:cs typeface="Arial"/>
              </a:rPr>
              <a:t>with a </a:t>
            </a:r>
            <a:r>
              <a:rPr dirty="0" sz="3200" spc="-5" b="1">
                <a:latin typeface="Arial"/>
                <a:cs typeface="Arial"/>
              </a:rPr>
              <a:t>randomly </a:t>
            </a:r>
            <a:r>
              <a:rPr dirty="0" sz="3200" b="1">
                <a:latin typeface="Arial"/>
                <a:cs typeface="Arial"/>
              </a:rPr>
              <a:t> generated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number.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170177"/>
            <a:ext cx="8250555" cy="1579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 i="1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Suppose </a:t>
            </a:r>
            <a:r>
              <a:rPr dirty="0" sz="1400" b="1">
                <a:latin typeface="Arial"/>
                <a:cs typeface="Arial"/>
              </a:rPr>
              <a:t>a </a:t>
            </a:r>
            <a:r>
              <a:rPr dirty="0" sz="1400" spc="-5" b="1">
                <a:latin typeface="Arial"/>
                <a:cs typeface="Arial"/>
              </a:rPr>
              <a:t>TCP connection </a:t>
            </a:r>
            <a:r>
              <a:rPr dirty="0" sz="1400" b="1">
                <a:latin typeface="Arial"/>
                <a:cs typeface="Arial"/>
              </a:rPr>
              <a:t>is transferring a file </a:t>
            </a:r>
            <a:r>
              <a:rPr dirty="0" sz="1400" spc="-5" b="1">
                <a:latin typeface="Arial"/>
                <a:cs typeface="Arial"/>
              </a:rPr>
              <a:t>of </a:t>
            </a:r>
            <a:r>
              <a:rPr dirty="0" sz="1400" b="1">
                <a:latin typeface="Arial"/>
                <a:cs typeface="Arial"/>
              </a:rPr>
              <a:t>5000 </a:t>
            </a:r>
            <a:r>
              <a:rPr dirty="0" sz="1400" spc="-10" b="1">
                <a:latin typeface="Arial"/>
                <a:cs typeface="Arial"/>
              </a:rPr>
              <a:t>bytes. </a:t>
            </a:r>
            <a:r>
              <a:rPr dirty="0" sz="1400" spc="-5" b="1">
                <a:latin typeface="Arial"/>
                <a:cs typeface="Arial"/>
              </a:rPr>
              <a:t>The </a:t>
            </a:r>
            <a:r>
              <a:rPr dirty="0" sz="1400" b="1">
                <a:latin typeface="Arial"/>
                <a:cs typeface="Arial"/>
              </a:rPr>
              <a:t>first </a:t>
            </a:r>
            <a:r>
              <a:rPr dirty="0" sz="1400" spc="-15" b="1">
                <a:latin typeface="Arial"/>
                <a:cs typeface="Arial"/>
              </a:rPr>
              <a:t>byte </a:t>
            </a:r>
            <a:r>
              <a:rPr dirty="0" sz="1400" b="1">
                <a:latin typeface="Arial"/>
                <a:cs typeface="Arial"/>
              </a:rPr>
              <a:t>is </a:t>
            </a:r>
            <a:r>
              <a:rPr dirty="0" sz="1400" spc="-5" b="1">
                <a:latin typeface="Arial"/>
                <a:cs typeface="Arial"/>
              </a:rPr>
              <a:t>numbered </a:t>
            </a:r>
            <a:r>
              <a:rPr dirty="0" sz="1400" b="1">
                <a:latin typeface="Arial"/>
                <a:cs typeface="Arial"/>
              </a:rPr>
              <a:t>10,001. 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What </a:t>
            </a:r>
            <a:r>
              <a:rPr dirty="0" sz="1400" b="1">
                <a:latin typeface="Arial"/>
                <a:cs typeface="Arial"/>
              </a:rPr>
              <a:t>are </a:t>
            </a:r>
            <a:r>
              <a:rPr dirty="0" sz="1400" spc="-5" b="1">
                <a:latin typeface="Arial"/>
                <a:cs typeface="Arial"/>
              </a:rPr>
              <a:t>the sequence numbers for </a:t>
            </a:r>
            <a:r>
              <a:rPr dirty="0" sz="1400" b="1">
                <a:latin typeface="Arial"/>
                <a:cs typeface="Arial"/>
              </a:rPr>
              <a:t>each </a:t>
            </a:r>
            <a:r>
              <a:rPr dirty="0" sz="1400" spc="-5" b="1">
                <a:latin typeface="Arial"/>
                <a:cs typeface="Arial"/>
              </a:rPr>
              <a:t>segment </a:t>
            </a:r>
            <a:r>
              <a:rPr dirty="0" sz="1400" b="1">
                <a:latin typeface="Arial"/>
                <a:cs typeface="Arial"/>
              </a:rPr>
              <a:t>if </a:t>
            </a:r>
            <a:r>
              <a:rPr dirty="0" sz="1400" spc="-5" b="1">
                <a:latin typeface="Arial"/>
                <a:cs typeface="Arial"/>
              </a:rPr>
              <a:t>data </a:t>
            </a:r>
            <a:r>
              <a:rPr dirty="0" sz="1400" b="1">
                <a:latin typeface="Arial"/>
                <a:cs typeface="Arial"/>
              </a:rPr>
              <a:t>are </a:t>
            </a:r>
            <a:r>
              <a:rPr dirty="0" sz="1400" spc="-5" b="1">
                <a:latin typeface="Arial"/>
                <a:cs typeface="Arial"/>
              </a:rPr>
              <a:t>sent </a:t>
            </a:r>
            <a:r>
              <a:rPr dirty="0" sz="1400" b="1">
                <a:latin typeface="Arial"/>
                <a:cs typeface="Arial"/>
              </a:rPr>
              <a:t>in </a:t>
            </a:r>
            <a:r>
              <a:rPr dirty="0" sz="1400" spc="-5" b="1">
                <a:latin typeface="Arial"/>
                <a:cs typeface="Arial"/>
              </a:rPr>
              <a:t>five segments, </a:t>
            </a:r>
            <a:r>
              <a:rPr dirty="0" sz="1400" b="1">
                <a:latin typeface="Arial"/>
                <a:cs typeface="Arial"/>
              </a:rPr>
              <a:t>each </a:t>
            </a:r>
            <a:r>
              <a:rPr dirty="0" sz="1400" spc="-10" b="1">
                <a:latin typeface="Arial"/>
                <a:cs typeface="Arial"/>
              </a:rPr>
              <a:t>carrying </a:t>
            </a:r>
            <a:r>
              <a:rPr dirty="0" sz="1400" spc="-3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1000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bytes?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 i="1">
                <a:latin typeface="Times New Roman"/>
                <a:cs typeface="Times New Roman"/>
              </a:rPr>
              <a:t>The</a:t>
            </a:r>
            <a:r>
              <a:rPr dirty="0" sz="1800" spc="-1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following </a:t>
            </a:r>
            <a:r>
              <a:rPr dirty="0" sz="1800" spc="-5" b="1" i="1">
                <a:latin typeface="Times New Roman"/>
                <a:cs typeface="Times New Roman"/>
              </a:rPr>
              <a:t>shows</a:t>
            </a:r>
            <a:r>
              <a:rPr dirty="0" sz="1800" spc="15" b="1" i="1">
                <a:latin typeface="Times New Roman"/>
                <a:cs typeface="Times New Roman"/>
              </a:rPr>
              <a:t> </a:t>
            </a:r>
            <a:r>
              <a:rPr dirty="0" sz="1800" spc="-5" b="1" i="1">
                <a:latin typeface="Times New Roman"/>
                <a:cs typeface="Times New Roman"/>
              </a:rPr>
              <a:t>the</a:t>
            </a:r>
            <a:r>
              <a:rPr dirty="0" sz="1800" b="1" i="1">
                <a:latin typeface="Times New Roman"/>
                <a:cs typeface="Times New Roman"/>
              </a:rPr>
              <a:t> </a:t>
            </a:r>
            <a:r>
              <a:rPr dirty="0" sz="1800" spc="-5" b="1" i="1">
                <a:latin typeface="Times New Roman"/>
                <a:cs typeface="Times New Roman"/>
              </a:rPr>
              <a:t>sequence</a:t>
            </a:r>
            <a:r>
              <a:rPr dirty="0" sz="1800" b="1" i="1">
                <a:latin typeface="Times New Roman"/>
                <a:cs typeface="Times New Roman"/>
              </a:rPr>
              <a:t> </a:t>
            </a:r>
            <a:r>
              <a:rPr dirty="0" sz="1800" spc="-5" b="1" i="1">
                <a:latin typeface="Times New Roman"/>
                <a:cs typeface="Times New Roman"/>
              </a:rPr>
              <a:t>number</a:t>
            </a:r>
            <a:r>
              <a:rPr dirty="0" sz="1800" spc="5" b="1" i="1">
                <a:latin typeface="Times New Roman"/>
                <a:cs typeface="Times New Roman"/>
              </a:rPr>
              <a:t> </a:t>
            </a:r>
            <a:r>
              <a:rPr dirty="0" sz="1800" spc="-5" b="1" i="1">
                <a:latin typeface="Times New Roman"/>
                <a:cs typeface="Times New Roman"/>
              </a:rPr>
              <a:t>for</a:t>
            </a:r>
            <a:r>
              <a:rPr dirty="0" sz="1800" spc="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each</a:t>
            </a:r>
            <a:r>
              <a:rPr dirty="0" sz="1800" spc="-5" b="1" i="1">
                <a:latin typeface="Times New Roman"/>
                <a:cs typeface="Times New Roman"/>
              </a:rPr>
              <a:t> </a:t>
            </a:r>
            <a:r>
              <a:rPr dirty="0" sz="1800" b="1" i="1">
                <a:latin typeface="Times New Roman"/>
                <a:cs typeface="Times New Roman"/>
              </a:rPr>
              <a:t>segment: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19303"/>
            <a:ext cx="232918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dirty="0" sz="3200" spc="-9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23.3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2087" y="3067050"/>
            <a:ext cx="8780780" cy="1885950"/>
            <a:chOff x="192087" y="3067050"/>
            <a:chExt cx="8780780" cy="1885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237" y="3124200"/>
              <a:ext cx="8666099" cy="1771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087" y="3067049"/>
              <a:ext cx="8780780" cy="1885950"/>
            </a:xfrm>
            <a:custGeom>
              <a:avLst/>
              <a:gdLst/>
              <a:ahLst/>
              <a:cxnLst/>
              <a:rect l="l" t="t" r="r" b="b"/>
              <a:pathLst>
                <a:path w="8780780" h="1885950">
                  <a:moveTo>
                    <a:pt x="8734742" y="45720"/>
                  </a:moveTo>
                  <a:lnTo>
                    <a:pt x="8723312" y="45720"/>
                  </a:lnTo>
                  <a:lnTo>
                    <a:pt x="8723312" y="57150"/>
                  </a:lnTo>
                  <a:lnTo>
                    <a:pt x="8723312" y="1828800"/>
                  </a:lnTo>
                  <a:lnTo>
                    <a:pt x="57150" y="1828800"/>
                  </a:lnTo>
                  <a:lnTo>
                    <a:pt x="57150" y="57150"/>
                  </a:lnTo>
                  <a:lnTo>
                    <a:pt x="8723312" y="57150"/>
                  </a:lnTo>
                  <a:lnTo>
                    <a:pt x="8723312" y="45720"/>
                  </a:lnTo>
                  <a:lnTo>
                    <a:pt x="45720" y="45720"/>
                  </a:lnTo>
                  <a:lnTo>
                    <a:pt x="45720" y="57150"/>
                  </a:lnTo>
                  <a:lnTo>
                    <a:pt x="45720" y="1828800"/>
                  </a:lnTo>
                  <a:lnTo>
                    <a:pt x="45720" y="1840230"/>
                  </a:lnTo>
                  <a:lnTo>
                    <a:pt x="8734742" y="1840230"/>
                  </a:lnTo>
                  <a:lnTo>
                    <a:pt x="8734742" y="1828800"/>
                  </a:lnTo>
                  <a:lnTo>
                    <a:pt x="8734742" y="57150"/>
                  </a:lnTo>
                  <a:lnTo>
                    <a:pt x="8734742" y="45720"/>
                  </a:lnTo>
                  <a:close/>
                </a:path>
                <a:path w="8780780" h="1885950">
                  <a:moveTo>
                    <a:pt x="8780462" y="0"/>
                  </a:moveTo>
                  <a:lnTo>
                    <a:pt x="8746172" y="0"/>
                  </a:lnTo>
                  <a:lnTo>
                    <a:pt x="8746172" y="34290"/>
                  </a:lnTo>
                  <a:lnTo>
                    <a:pt x="8746172" y="1851660"/>
                  </a:lnTo>
                  <a:lnTo>
                    <a:pt x="34290" y="1851660"/>
                  </a:lnTo>
                  <a:lnTo>
                    <a:pt x="34290" y="34290"/>
                  </a:lnTo>
                  <a:lnTo>
                    <a:pt x="8746172" y="34290"/>
                  </a:lnTo>
                  <a:lnTo>
                    <a:pt x="8746172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1851660"/>
                  </a:lnTo>
                  <a:lnTo>
                    <a:pt x="0" y="1885950"/>
                  </a:lnTo>
                  <a:lnTo>
                    <a:pt x="8780462" y="1885950"/>
                  </a:lnTo>
                  <a:lnTo>
                    <a:pt x="8780462" y="1851660"/>
                  </a:lnTo>
                  <a:lnTo>
                    <a:pt x="8780462" y="34290"/>
                  </a:lnTo>
                  <a:lnTo>
                    <a:pt x="8780462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63"/>
            <a:ext cx="8593455" cy="1052830"/>
            <a:chOff x="76200" y="63"/>
            <a:chExt cx="8593455" cy="1052830"/>
          </a:xfrm>
        </p:grpSpPr>
        <p:sp>
          <p:nvSpPr>
            <p:cNvPr id="3" name="object 3"/>
            <p:cNvSpPr/>
            <p:nvPr/>
          </p:nvSpPr>
          <p:spPr>
            <a:xfrm>
              <a:off x="366712" y="108013"/>
              <a:ext cx="382905" cy="474980"/>
            </a:xfrm>
            <a:custGeom>
              <a:avLst/>
              <a:gdLst/>
              <a:ahLst/>
              <a:cxnLst/>
              <a:rect l="l" t="t" r="r" b="b"/>
              <a:pathLst>
                <a:path w="382905" h="474980">
                  <a:moveTo>
                    <a:pt x="382587" y="0"/>
                  </a:moveTo>
                  <a:lnTo>
                    <a:pt x="0" y="0"/>
                  </a:lnTo>
                  <a:lnTo>
                    <a:pt x="0" y="349186"/>
                  </a:lnTo>
                  <a:lnTo>
                    <a:pt x="0" y="474662"/>
                  </a:lnTo>
                  <a:lnTo>
                    <a:pt x="382587" y="474662"/>
                  </a:lnTo>
                  <a:lnTo>
                    <a:pt x="382587" y="349186"/>
                  </a:lnTo>
                  <a:lnTo>
                    <a:pt x="382587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08013"/>
              <a:ext cx="328612" cy="4746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537" y="530288"/>
              <a:ext cx="370205" cy="474980"/>
            </a:xfrm>
            <a:custGeom>
              <a:avLst/>
              <a:gdLst/>
              <a:ahLst/>
              <a:cxnLst/>
              <a:rect l="l" t="t" r="r" b="b"/>
              <a:pathLst>
                <a:path w="370205" h="474980">
                  <a:moveTo>
                    <a:pt x="369887" y="0"/>
                  </a:moveTo>
                  <a:lnTo>
                    <a:pt x="0" y="0"/>
                  </a:lnTo>
                  <a:lnTo>
                    <a:pt x="0" y="349186"/>
                  </a:lnTo>
                  <a:lnTo>
                    <a:pt x="0" y="474662"/>
                  </a:lnTo>
                  <a:lnTo>
                    <a:pt x="369887" y="474662"/>
                  </a:lnTo>
                  <a:lnTo>
                    <a:pt x="369887" y="349186"/>
                  </a:lnTo>
                  <a:lnTo>
                    <a:pt x="369887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25" y="530288"/>
              <a:ext cx="368300" cy="4746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199"/>
              <a:ext cx="560387" cy="4222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200" y="63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565086"/>
                  </a:moveTo>
                  <a:lnTo>
                    <a:pt x="0" y="565086"/>
                  </a:lnTo>
                  <a:lnTo>
                    <a:pt x="0" y="1052512"/>
                  </a:lnTo>
                  <a:lnTo>
                    <a:pt x="31750" y="1052512"/>
                  </a:lnTo>
                  <a:lnTo>
                    <a:pt x="31750" y="565086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533336"/>
                  </a:lnTo>
                  <a:lnTo>
                    <a:pt x="31750" y="533336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12" y="533399"/>
              <a:ext cx="8226425" cy="31750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57200" y="2362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8787" y="45720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5300" y="2454275"/>
            <a:ext cx="8077200" cy="204152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241300" marR="23304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value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number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field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of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 </a:t>
            </a:r>
            <a:r>
              <a:rPr dirty="0" sz="3200" spc="-5" b="1">
                <a:latin typeface="Arial"/>
                <a:cs typeface="Arial"/>
              </a:rPr>
              <a:t>segment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defines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algn="ctr" marL="1299210" marR="1291590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Arial"/>
                <a:cs typeface="Arial"/>
              </a:rPr>
              <a:t>number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of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first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byte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contained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 </a:t>
            </a:r>
            <a:r>
              <a:rPr dirty="0" sz="3200" spc="-5" b="1">
                <a:latin typeface="Arial"/>
                <a:cs typeface="Arial"/>
              </a:rPr>
              <a:t>that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segment.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1676336"/>
            <a:ext cx="1143000" cy="56673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69442" y="1697481"/>
            <a:ext cx="7156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value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5"/>
              <a:t>acknowledgment</a:t>
            </a:r>
            <a:r>
              <a:rPr dirty="0" spc="-55"/>
              <a:t> </a:t>
            </a:r>
            <a:r>
              <a:rPr dirty="0"/>
              <a:t>field </a:t>
            </a:r>
            <a:r>
              <a:rPr dirty="0" spc="-875"/>
              <a:t> </a:t>
            </a:r>
            <a:r>
              <a:rPr dirty="0"/>
              <a:t>in</a:t>
            </a:r>
            <a:r>
              <a:rPr dirty="0" spc="-35"/>
              <a:t> </a:t>
            </a:r>
            <a:r>
              <a:rPr dirty="0"/>
              <a:t>a </a:t>
            </a:r>
            <a:r>
              <a:rPr dirty="0" spc="-5"/>
              <a:t>segment</a:t>
            </a:r>
            <a:r>
              <a:rPr dirty="0" spc="-20"/>
              <a:t> </a:t>
            </a:r>
            <a:r>
              <a:rPr dirty="0"/>
              <a:t>defines</a:t>
            </a:r>
          </a:p>
          <a:p>
            <a:pPr algn="ctr" marL="349250" marR="342265">
              <a:lnSpc>
                <a:spcPct val="100000"/>
              </a:lnSpc>
            </a:pPr>
            <a:r>
              <a:rPr dirty="0"/>
              <a:t>the</a:t>
            </a:r>
            <a:r>
              <a:rPr dirty="0" spc="-40"/>
              <a:t> </a:t>
            </a:r>
            <a:r>
              <a:rPr dirty="0" spc="-5"/>
              <a:t>number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 spc="-5"/>
              <a:t>next</a:t>
            </a:r>
            <a:r>
              <a:rPr dirty="0" spc="-15"/>
              <a:t> </a:t>
            </a:r>
            <a:r>
              <a:rPr dirty="0"/>
              <a:t>byte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party </a:t>
            </a:r>
            <a:r>
              <a:rPr dirty="0" spc="-875"/>
              <a:t> </a:t>
            </a:r>
            <a:r>
              <a:rPr dirty="0" spc="-5"/>
              <a:t>expects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 spc="-5"/>
              <a:t>receive.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83105" marR="5080" indent="-1971039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60"/>
              <a:t> </a:t>
            </a:r>
            <a:r>
              <a:rPr dirty="0"/>
              <a:t>acknowledgment</a:t>
            </a:r>
            <a:r>
              <a:rPr dirty="0" spc="-70"/>
              <a:t> </a:t>
            </a:r>
            <a:r>
              <a:rPr dirty="0" spc="-5"/>
              <a:t>number</a:t>
            </a:r>
            <a:r>
              <a:rPr dirty="0" spc="-35"/>
              <a:t> </a:t>
            </a:r>
            <a:r>
              <a:rPr dirty="0"/>
              <a:t>is </a:t>
            </a:r>
            <a:r>
              <a:rPr dirty="0" spc="-875"/>
              <a:t> </a:t>
            </a:r>
            <a:r>
              <a:rPr dirty="0" spc="-5"/>
              <a:t>cumulative.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19136"/>
            <a:ext cx="1143000" cy="5667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9442" y="1240281"/>
            <a:ext cx="7156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21894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TCP</a:t>
            </a:r>
            <a:r>
              <a:rPr dirty="0" sz="2000" spc="-1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segment</a:t>
            </a:r>
            <a:r>
              <a:rPr dirty="0" sz="2000" spc="-6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format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8775700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31280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23.17	</a:t>
            </a:r>
            <a:r>
              <a:rPr dirty="0" sz="2000" i="1">
                <a:latin typeface="Times New Roman"/>
                <a:cs typeface="Times New Roman"/>
              </a:rPr>
              <a:t>Control</a:t>
            </a:r>
            <a:r>
              <a:rPr dirty="0" sz="2000" spc="-8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field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00" y="2495193"/>
            <a:ext cx="8483600" cy="17720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937005"/>
            <a:ext cx="55575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075" algn="l"/>
              </a:tabLst>
            </a:pPr>
            <a:r>
              <a:rPr dirty="0" sz="2400" spc="-45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dirty="0" sz="2400" spc="-2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23.3	</a:t>
            </a:r>
            <a:r>
              <a:rPr dirty="0" sz="2000" i="1">
                <a:latin typeface="Times New Roman"/>
                <a:cs typeface="Times New Roman"/>
              </a:rPr>
              <a:t>Description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of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flags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in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the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field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203" y="1457544"/>
            <a:ext cx="6794735" cy="31680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590677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Connection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establishment</a:t>
            </a:r>
            <a:r>
              <a:rPr dirty="0" sz="2000" spc="-5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using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three-way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handshaking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535" y="1169992"/>
            <a:ext cx="6656004" cy="46805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1291590" marR="447040" indent="-83820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transport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layer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is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responsible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for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process-to-process</a:t>
            </a:r>
            <a:r>
              <a:rPr dirty="0" sz="3200" spc="-65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delivery.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781050" marR="170180" indent="-60261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SYN </a:t>
            </a:r>
            <a:r>
              <a:rPr dirty="0" sz="3200" spc="-5" b="1">
                <a:latin typeface="Arial"/>
                <a:cs typeface="Arial"/>
              </a:rPr>
              <a:t>segment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cannot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carry data,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but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it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consumes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one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number.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747395" marR="737235" indent="-190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A SYN + ACK </a:t>
            </a:r>
            <a:r>
              <a:rPr dirty="0" sz="3200" spc="-5" b="1">
                <a:latin typeface="Arial"/>
                <a:cs typeface="Arial"/>
              </a:rPr>
              <a:t>segment </a:t>
            </a:r>
            <a:r>
              <a:rPr dirty="0" sz="3200" b="1">
                <a:latin typeface="Arial"/>
                <a:cs typeface="Arial"/>
              </a:rPr>
              <a:t>cannot </a:t>
            </a:r>
            <a:r>
              <a:rPr dirty="0" sz="3200" spc="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carry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data,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but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does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consume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one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number.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893444" marR="452755" indent="-43307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An</a:t>
            </a:r>
            <a:r>
              <a:rPr dirty="0" sz="3200" spc="-1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ACK </a:t>
            </a:r>
            <a:r>
              <a:rPr dirty="0" sz="3200" spc="-5" b="1">
                <a:latin typeface="Arial"/>
                <a:cs typeface="Arial"/>
              </a:rPr>
              <a:t>segment,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if </a:t>
            </a:r>
            <a:r>
              <a:rPr dirty="0" sz="3200" spc="-5" b="1">
                <a:latin typeface="Arial"/>
                <a:cs typeface="Arial"/>
              </a:rPr>
              <a:t>carrying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no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data,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consumes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no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number.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32016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23.19	</a:t>
            </a:r>
            <a:r>
              <a:rPr dirty="0" sz="2000" i="1">
                <a:latin typeface="Times New Roman"/>
                <a:cs typeface="Times New Roman"/>
              </a:rPr>
              <a:t>Data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transfer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851" y="1160948"/>
            <a:ext cx="4211146" cy="48343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74663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23.20	</a:t>
            </a:r>
            <a:r>
              <a:rPr dirty="0" sz="2000" i="1">
                <a:latin typeface="Times New Roman"/>
                <a:cs typeface="Times New Roman"/>
              </a:rPr>
              <a:t>Connection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termination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using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three-way</a:t>
            </a:r>
            <a:r>
              <a:rPr dirty="0" sz="2000" spc="-2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handshaking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446" y="1184334"/>
            <a:ext cx="6848160" cy="47868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927100" marR="91948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FIN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segment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consumes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one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number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if</a:t>
            </a:r>
            <a:r>
              <a:rPr dirty="0" sz="3200" spc="-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it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does</a:t>
            </a:r>
            <a:endParaRPr sz="32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Arial"/>
                <a:cs typeface="Arial"/>
              </a:rPr>
              <a:t>not</a:t>
            </a:r>
            <a:r>
              <a:rPr dirty="0" sz="3200" spc="-6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carry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678815" marR="67183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FIN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+</a:t>
            </a:r>
            <a:r>
              <a:rPr dirty="0" sz="3200" spc="-1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ACK</a:t>
            </a:r>
            <a:r>
              <a:rPr dirty="0" sz="3200" spc="-5" b="1">
                <a:latin typeface="Arial"/>
                <a:cs typeface="Arial"/>
              </a:rPr>
              <a:t> segment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consumes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one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sequence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number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if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Arial"/>
                <a:cs typeface="Arial"/>
              </a:rPr>
              <a:t>does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not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carry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data.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535940" y="1926081"/>
            <a:ext cx="7884159" cy="16516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15" b="1">
                <a:latin typeface="Arial"/>
                <a:cs typeface="Arial"/>
              </a:rPr>
              <a:t>Question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202900"/>
              </a:lnSpc>
              <a:spcBef>
                <a:spcPts val="15"/>
              </a:spcBef>
            </a:pPr>
            <a:r>
              <a:rPr dirty="0" sz="2100" spc="15" b="1">
                <a:latin typeface="Arial"/>
                <a:cs typeface="Arial"/>
              </a:rPr>
              <a:t>Q:1</a:t>
            </a:r>
            <a:r>
              <a:rPr dirty="0" sz="2100" b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Explain</a:t>
            </a:r>
            <a:r>
              <a:rPr dirty="0" sz="2100" spc="-20" b="1" i="1">
                <a:latin typeface="Arial"/>
                <a:cs typeface="Arial"/>
              </a:rPr>
              <a:t> </a:t>
            </a:r>
            <a:r>
              <a:rPr dirty="0" sz="2100" spc="25" b="1" i="1">
                <a:latin typeface="Arial"/>
                <a:cs typeface="Arial"/>
              </a:rPr>
              <a:t>TCP</a:t>
            </a:r>
            <a:r>
              <a:rPr dirty="0" sz="2100" spc="-90" b="1" i="1">
                <a:latin typeface="Arial"/>
                <a:cs typeface="Arial"/>
              </a:rPr>
              <a:t> </a:t>
            </a:r>
            <a:r>
              <a:rPr dirty="0" sz="2100" spc="20" b="1" i="1">
                <a:latin typeface="Arial"/>
                <a:cs typeface="Arial"/>
              </a:rPr>
              <a:t>segment</a:t>
            </a:r>
            <a:r>
              <a:rPr dirty="0" sz="2100" spc="-10" b="1" i="1">
                <a:latin typeface="Arial"/>
                <a:cs typeface="Arial"/>
              </a:rPr>
              <a:t> </a:t>
            </a:r>
            <a:r>
              <a:rPr dirty="0" sz="2100" spc="20" b="1" i="1">
                <a:latin typeface="Arial"/>
                <a:cs typeface="Arial"/>
              </a:rPr>
              <a:t>and</a:t>
            </a:r>
            <a:r>
              <a:rPr dirty="0" sz="2100" spc="-15" b="1" i="1">
                <a:latin typeface="Arial"/>
                <a:cs typeface="Arial"/>
              </a:rPr>
              <a:t> </a:t>
            </a:r>
            <a:r>
              <a:rPr dirty="0" sz="2100" spc="25" b="1" i="1">
                <a:latin typeface="Arial"/>
                <a:cs typeface="Arial"/>
              </a:rPr>
              <a:t>UDP</a:t>
            </a:r>
            <a:r>
              <a:rPr dirty="0" sz="2100" spc="-95" b="1" i="1">
                <a:latin typeface="Arial"/>
                <a:cs typeface="Arial"/>
              </a:rPr>
              <a:t> </a:t>
            </a:r>
            <a:r>
              <a:rPr dirty="0" sz="2100" spc="20" b="1" i="1">
                <a:latin typeface="Arial"/>
                <a:cs typeface="Arial"/>
              </a:rPr>
              <a:t>datagram</a:t>
            </a:r>
            <a:r>
              <a:rPr dirty="0" sz="2100" spc="-10" b="1" i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format</a:t>
            </a:r>
            <a:r>
              <a:rPr dirty="0" sz="2100" b="1" i="1">
                <a:latin typeface="Arial"/>
                <a:cs typeface="Arial"/>
              </a:rPr>
              <a:t> </a:t>
            </a:r>
            <a:r>
              <a:rPr dirty="0" sz="2100" spc="5" b="1" i="1">
                <a:latin typeface="Arial"/>
                <a:cs typeface="Arial"/>
              </a:rPr>
              <a:t>in</a:t>
            </a:r>
            <a:r>
              <a:rPr dirty="0" sz="2100" spc="-5" b="1" i="1">
                <a:latin typeface="Arial"/>
                <a:cs typeface="Arial"/>
              </a:rPr>
              <a:t> </a:t>
            </a:r>
            <a:r>
              <a:rPr dirty="0" sz="2100" spc="10" b="1" i="1">
                <a:latin typeface="Arial"/>
                <a:cs typeface="Arial"/>
              </a:rPr>
              <a:t>detail</a:t>
            </a:r>
            <a:r>
              <a:rPr dirty="0" sz="2100" spc="10" b="1">
                <a:latin typeface="Arial"/>
                <a:cs typeface="Arial"/>
              </a:rPr>
              <a:t>. </a:t>
            </a:r>
            <a:r>
              <a:rPr dirty="0" sz="2100" spc="-570" b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Q:2</a:t>
            </a:r>
            <a:r>
              <a:rPr dirty="0" sz="2100" spc="10" b="1" i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Explain</a:t>
            </a:r>
            <a:r>
              <a:rPr dirty="0" sz="2100" spc="-20" b="1" i="1">
                <a:latin typeface="Arial"/>
                <a:cs typeface="Arial"/>
              </a:rPr>
              <a:t> </a:t>
            </a:r>
            <a:r>
              <a:rPr dirty="0" sz="2100" spc="25" b="1" i="1">
                <a:latin typeface="Arial"/>
                <a:cs typeface="Arial"/>
              </a:rPr>
              <a:t>TCP</a:t>
            </a:r>
            <a:r>
              <a:rPr dirty="0" sz="2100" spc="-90" b="1" i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sending</a:t>
            </a:r>
            <a:r>
              <a:rPr dirty="0" sz="2100" spc="-35" b="1" i="1">
                <a:latin typeface="Arial"/>
                <a:cs typeface="Arial"/>
              </a:rPr>
              <a:t> </a:t>
            </a:r>
            <a:r>
              <a:rPr dirty="0" sz="2100" spc="20" b="1" i="1">
                <a:latin typeface="Arial"/>
                <a:cs typeface="Arial"/>
              </a:rPr>
              <a:t>and</a:t>
            </a:r>
            <a:r>
              <a:rPr dirty="0" sz="2100" spc="-15" b="1" i="1">
                <a:latin typeface="Arial"/>
                <a:cs typeface="Arial"/>
              </a:rPr>
              <a:t> </a:t>
            </a:r>
            <a:r>
              <a:rPr dirty="0" sz="2100" spc="15" b="1" i="1">
                <a:latin typeface="Arial"/>
                <a:cs typeface="Arial"/>
              </a:rPr>
              <a:t>receiving</a:t>
            </a:r>
            <a:r>
              <a:rPr dirty="0" sz="2100" spc="-10" b="1" i="1">
                <a:latin typeface="Arial"/>
                <a:cs typeface="Arial"/>
              </a:rPr>
              <a:t> </a:t>
            </a:r>
            <a:r>
              <a:rPr dirty="0" sz="2100" spc="10" b="1" i="1">
                <a:latin typeface="Arial"/>
                <a:cs typeface="Arial"/>
              </a:rPr>
              <a:t>buffer</a:t>
            </a:r>
            <a:r>
              <a:rPr dirty="0" sz="2100" spc="-25" b="1" i="1">
                <a:latin typeface="Arial"/>
                <a:cs typeface="Arial"/>
              </a:rPr>
              <a:t> </a:t>
            </a:r>
            <a:r>
              <a:rPr dirty="0" sz="2100" spc="10" b="1" i="1">
                <a:latin typeface="Arial"/>
                <a:cs typeface="Arial"/>
              </a:rPr>
              <a:t>with </a:t>
            </a:r>
            <a:r>
              <a:rPr dirty="0" sz="2100" spc="15" b="1" i="1">
                <a:latin typeface="Arial"/>
                <a:cs typeface="Arial"/>
              </a:rPr>
              <a:t>diagram.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53525" cy="1381125"/>
            <a:chOff x="-476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323088"/>
              <a:ext cx="1578863" cy="659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923" y="425957"/>
            <a:ext cx="10655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latin typeface="Times New Roman"/>
                <a:cs typeface="Times New Roman"/>
              </a:rPr>
              <a:t>SCTP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5260" y="1377696"/>
            <a:ext cx="8521065" cy="2717800"/>
            <a:chOff x="175260" y="1377696"/>
            <a:chExt cx="8521065" cy="27178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4" y="1596580"/>
              <a:ext cx="1065276" cy="282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9" y="1377696"/>
              <a:ext cx="1601724" cy="583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7" y="1377696"/>
              <a:ext cx="2456688" cy="5836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39" y="1377696"/>
              <a:ext cx="1719071" cy="5836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3075" y="1377696"/>
              <a:ext cx="1583435" cy="5836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8476" y="1377696"/>
              <a:ext cx="713231" cy="583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3671" y="1377696"/>
              <a:ext cx="652272" cy="5836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60" y="1804416"/>
              <a:ext cx="1066800" cy="5836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527" y="1804416"/>
              <a:ext cx="1670304" cy="5836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1299" y="1804416"/>
              <a:ext cx="1700783" cy="5836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6595" y="1804416"/>
              <a:ext cx="592836" cy="583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3944" y="1804416"/>
              <a:ext cx="1679448" cy="583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7860" y="1804416"/>
              <a:ext cx="1819656" cy="5836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1983" y="1804416"/>
              <a:ext cx="1203959" cy="5836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260" y="2231136"/>
              <a:ext cx="1680972" cy="5836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0743" y="2231136"/>
              <a:ext cx="562356" cy="5836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1932" y="2231136"/>
              <a:ext cx="1388364" cy="5836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30652" y="2231136"/>
              <a:ext cx="1767839" cy="5836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7324" y="2231136"/>
              <a:ext cx="713231" cy="5836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9388" y="2231136"/>
              <a:ext cx="1421891" cy="5836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0112" y="2231136"/>
              <a:ext cx="1758695" cy="58369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7640" y="2231136"/>
              <a:ext cx="908303" cy="5836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60" y="2657856"/>
              <a:ext cx="1659636" cy="5836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599" y="2657856"/>
              <a:ext cx="2253996" cy="5836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24300" y="2657856"/>
              <a:ext cx="1048512" cy="5836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90515" y="2657856"/>
              <a:ext cx="1165860" cy="5836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74080" y="2657856"/>
              <a:ext cx="1638300" cy="5836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30083" y="2657856"/>
              <a:ext cx="1165859" cy="5836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260" y="3084575"/>
              <a:ext cx="2055876" cy="5836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5648" y="3084575"/>
              <a:ext cx="563880" cy="5836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7024" y="3084575"/>
              <a:ext cx="1344168" cy="5836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18687" y="3084575"/>
              <a:ext cx="1068324" cy="5836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64507" y="3084575"/>
              <a:ext cx="2252472" cy="5836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94475" y="3084575"/>
              <a:ext cx="1165859" cy="5836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37831" y="3084575"/>
              <a:ext cx="655320" cy="5836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0648" y="3084575"/>
              <a:ext cx="1225296" cy="5836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5260" y="3511296"/>
              <a:ext cx="2374392" cy="5836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56460" y="3511296"/>
              <a:ext cx="1479803" cy="5836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49167" y="3511296"/>
              <a:ext cx="1149095" cy="5836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11168" y="3511296"/>
              <a:ext cx="1130808" cy="5836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7927" y="3511296"/>
              <a:ext cx="1008888" cy="5836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79719" y="3511296"/>
              <a:ext cx="1562100" cy="5836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66331" y="3511296"/>
              <a:ext cx="563880" cy="58369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83540" y="1470152"/>
            <a:ext cx="807402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014094" algn="l"/>
                <a:tab pos="1247140" algn="l"/>
                <a:tab pos="2560955" algn="l"/>
                <a:tab pos="2618740" algn="l"/>
                <a:tab pos="4729480" algn="l"/>
                <a:tab pos="5575935" algn="l"/>
                <a:tab pos="6160770" algn="l"/>
                <a:tab pos="7330440" algn="l"/>
                <a:tab pos="7456805" algn="l"/>
                <a:tab pos="7882255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St</a:t>
            </a:r>
            <a:r>
              <a:rPr dirty="0" sz="2800" b="1" i="1">
                <a:latin typeface="Times New Roman"/>
                <a:cs typeface="Times New Roman"/>
              </a:rPr>
              <a:t>r</a:t>
            </a:r>
            <a:r>
              <a:rPr dirty="0" sz="2800" spc="-5" b="1" i="1">
                <a:latin typeface="Times New Roman"/>
                <a:cs typeface="Times New Roman"/>
              </a:rPr>
              <a:t>eam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Con</a:t>
            </a:r>
            <a:r>
              <a:rPr dirty="0" sz="2800" b="1" i="1">
                <a:latin typeface="Times New Roman"/>
                <a:cs typeface="Times New Roman"/>
              </a:rPr>
              <a:t>t</a:t>
            </a:r>
            <a:r>
              <a:rPr dirty="0" sz="2800" spc="-5" b="1" i="1">
                <a:latin typeface="Times New Roman"/>
                <a:cs typeface="Times New Roman"/>
              </a:rPr>
              <a:t>rol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20" b="1" i="1">
                <a:latin typeface="Times New Roman"/>
                <a:cs typeface="Times New Roman"/>
              </a:rPr>
              <a:t>T</a:t>
            </a:r>
            <a:r>
              <a:rPr dirty="0" sz="2800" spc="-5" b="1" i="1">
                <a:latin typeface="Times New Roman"/>
                <a:cs typeface="Times New Roman"/>
              </a:rPr>
              <a:t>r</a:t>
            </a:r>
            <a:r>
              <a:rPr dirty="0" sz="2800" b="1" i="1">
                <a:latin typeface="Times New Roman"/>
                <a:cs typeface="Times New Roman"/>
              </a:rPr>
              <a:t>a</a:t>
            </a:r>
            <a:r>
              <a:rPr dirty="0" sz="2800" spc="-5" b="1" i="1">
                <a:latin typeface="Times New Roman"/>
                <a:cs typeface="Times New Roman"/>
              </a:rPr>
              <a:t>n</a:t>
            </a:r>
            <a:r>
              <a:rPr dirty="0" sz="2800" b="1" i="1">
                <a:latin typeface="Times New Roman"/>
                <a:cs typeface="Times New Roman"/>
              </a:rPr>
              <a:t>s</a:t>
            </a:r>
            <a:r>
              <a:rPr dirty="0" sz="2800" spc="-5" b="1" i="1">
                <a:latin typeface="Times New Roman"/>
                <a:cs typeface="Times New Roman"/>
              </a:rPr>
              <a:t>mission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Pro</a:t>
            </a:r>
            <a:r>
              <a:rPr dirty="0" sz="2800" b="1" i="1">
                <a:latin typeface="Times New Roman"/>
                <a:cs typeface="Times New Roman"/>
              </a:rPr>
              <a:t>t</a:t>
            </a:r>
            <a:r>
              <a:rPr dirty="0" sz="2800" spc="-5" b="1" i="1">
                <a:latin typeface="Times New Roman"/>
                <a:cs typeface="Times New Roman"/>
              </a:rPr>
              <a:t>ocol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(</a:t>
            </a:r>
            <a:r>
              <a:rPr dirty="0" sz="2800" b="1" i="1">
                <a:latin typeface="Times New Roman"/>
                <a:cs typeface="Times New Roman"/>
              </a:rPr>
              <a:t>S</a:t>
            </a:r>
            <a:r>
              <a:rPr dirty="0" sz="2800" spc="-5" b="1" i="1">
                <a:latin typeface="Times New Roman"/>
                <a:cs typeface="Times New Roman"/>
              </a:rPr>
              <a:t>CTP)</a:t>
            </a:r>
            <a:r>
              <a:rPr dirty="0" sz="2800" b="1" i="1">
                <a:latin typeface="Times New Roman"/>
                <a:cs typeface="Times New Roman"/>
              </a:rPr>
              <a:t>		</a:t>
            </a:r>
            <a:r>
              <a:rPr dirty="0" sz="2800" spc="-5" b="1" i="1">
                <a:latin typeface="Times New Roman"/>
                <a:cs typeface="Times New Roman"/>
              </a:rPr>
              <a:t>is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a  </a:t>
            </a:r>
            <a:r>
              <a:rPr dirty="0" sz="2800" spc="-5" b="1" i="1">
                <a:latin typeface="Times New Roman"/>
                <a:cs typeface="Times New Roman"/>
              </a:rPr>
              <a:t>new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relia</a:t>
            </a:r>
            <a:r>
              <a:rPr dirty="0" sz="2800" b="1" i="1">
                <a:latin typeface="Times New Roman"/>
                <a:cs typeface="Times New Roman"/>
              </a:rPr>
              <a:t>b</a:t>
            </a:r>
            <a:r>
              <a:rPr dirty="0" sz="2800" spc="-5" b="1" i="1">
                <a:latin typeface="Times New Roman"/>
                <a:cs typeface="Times New Roman"/>
              </a:rPr>
              <a:t>le,</a:t>
            </a:r>
            <a:r>
              <a:rPr dirty="0" sz="2800" b="1" i="1">
                <a:latin typeface="Times New Roman"/>
                <a:cs typeface="Times New Roman"/>
              </a:rPr>
              <a:t>		</a:t>
            </a:r>
            <a:r>
              <a:rPr dirty="0" sz="2800" spc="-5" b="1" i="1">
                <a:latin typeface="Times New Roman"/>
                <a:cs typeface="Times New Roman"/>
              </a:rPr>
              <a:t>mess</a:t>
            </a:r>
            <a:r>
              <a:rPr dirty="0" sz="2800" b="1" i="1">
                <a:latin typeface="Times New Roman"/>
                <a:cs typeface="Times New Roman"/>
              </a:rPr>
              <a:t>a</a:t>
            </a:r>
            <a:r>
              <a:rPr dirty="0" sz="2800" spc="-5" b="1" i="1">
                <a:latin typeface="Times New Roman"/>
                <a:cs typeface="Times New Roman"/>
              </a:rPr>
              <a:t>g</a:t>
            </a:r>
            <a:r>
              <a:rPr dirty="0" sz="2800" b="1" i="1">
                <a:latin typeface="Times New Roman"/>
                <a:cs typeface="Times New Roman"/>
              </a:rPr>
              <a:t>e</a:t>
            </a:r>
            <a:r>
              <a:rPr dirty="0" sz="2800" spc="-15" b="1" i="1">
                <a:latin typeface="Times New Roman"/>
                <a:cs typeface="Times New Roman"/>
              </a:rPr>
              <a:t>-</a:t>
            </a:r>
            <a:r>
              <a:rPr dirty="0" sz="2800" spc="-5" b="1" i="1">
                <a:latin typeface="Times New Roman"/>
                <a:cs typeface="Times New Roman"/>
              </a:rPr>
              <a:t>or</a:t>
            </a:r>
            <a:r>
              <a:rPr dirty="0" sz="2800" b="1" i="1">
                <a:latin typeface="Times New Roman"/>
                <a:cs typeface="Times New Roman"/>
              </a:rPr>
              <a:t>i</a:t>
            </a:r>
            <a:r>
              <a:rPr dirty="0" sz="2800" spc="-25" b="1" i="1">
                <a:latin typeface="Times New Roman"/>
                <a:cs typeface="Times New Roman"/>
              </a:rPr>
              <a:t>e</a:t>
            </a:r>
            <a:r>
              <a:rPr dirty="0" sz="2800" spc="-5" b="1" i="1">
                <a:latin typeface="Times New Roman"/>
                <a:cs typeface="Times New Roman"/>
              </a:rPr>
              <a:t>nted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trans</a:t>
            </a:r>
            <a:r>
              <a:rPr dirty="0" sz="2800" b="1" i="1">
                <a:latin typeface="Times New Roman"/>
                <a:cs typeface="Times New Roman"/>
              </a:rPr>
              <a:t>p</a:t>
            </a:r>
            <a:r>
              <a:rPr dirty="0" sz="2800" spc="-5" b="1" i="1">
                <a:latin typeface="Times New Roman"/>
                <a:cs typeface="Times New Roman"/>
              </a:rPr>
              <a:t>ort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layer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39567" y="2323845"/>
            <a:ext cx="18300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9245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h</a:t>
            </a:r>
            <a:r>
              <a:rPr dirty="0" sz="2800" b="1" i="1">
                <a:latin typeface="Times New Roman"/>
                <a:cs typeface="Times New Roman"/>
              </a:rPr>
              <a:t>o</a:t>
            </a:r>
            <a:r>
              <a:rPr dirty="0" sz="2800" spc="-5" b="1" i="1">
                <a:latin typeface="Times New Roman"/>
                <a:cs typeface="Times New Roman"/>
              </a:rPr>
              <a:t>w</a:t>
            </a:r>
            <a:r>
              <a:rPr dirty="0" sz="2800" spc="-20" b="1" i="1">
                <a:latin typeface="Times New Roman"/>
                <a:cs typeface="Times New Roman"/>
              </a:rPr>
              <a:t>e</a:t>
            </a:r>
            <a:r>
              <a:rPr dirty="0" sz="2800" spc="-5" b="1" i="1">
                <a:latin typeface="Times New Roman"/>
                <a:cs typeface="Times New Roman"/>
              </a:rPr>
              <a:t>v</a:t>
            </a:r>
            <a:r>
              <a:rPr dirty="0" sz="2800" spc="-20" b="1" i="1">
                <a:latin typeface="Times New Roman"/>
                <a:cs typeface="Times New Roman"/>
              </a:rPr>
              <a:t>e</a:t>
            </a:r>
            <a:r>
              <a:rPr dirty="0" sz="2800" spc="-160" b="1" i="1">
                <a:latin typeface="Times New Roman"/>
                <a:cs typeface="Times New Roman"/>
              </a:rPr>
              <a:t>r</a:t>
            </a:r>
            <a:r>
              <a:rPr dirty="0" sz="2800" spc="-5" b="1" i="1">
                <a:latin typeface="Times New Roman"/>
                <a:cs typeface="Times New Roman"/>
              </a:rPr>
              <a:t>,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3540" y="2323845"/>
            <a:ext cx="250444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79245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p</a:t>
            </a:r>
            <a:r>
              <a:rPr dirty="0" sz="2800" b="1" i="1">
                <a:latin typeface="Times New Roman"/>
                <a:cs typeface="Times New Roman"/>
              </a:rPr>
              <a:t>r</a:t>
            </a:r>
            <a:r>
              <a:rPr dirty="0" sz="2800" spc="-5" b="1" i="1">
                <a:latin typeface="Times New Roman"/>
                <a:cs typeface="Times New Roman"/>
              </a:rPr>
              <a:t>otoco</a:t>
            </a:r>
            <a:r>
              <a:rPr dirty="0" sz="2800" spc="5" b="1" i="1">
                <a:latin typeface="Times New Roman"/>
                <a:cs typeface="Times New Roman"/>
              </a:rPr>
              <a:t>l</a:t>
            </a:r>
            <a:r>
              <a:rPr dirty="0" sz="2800" spc="-5" b="1" i="1">
                <a:latin typeface="Times New Roman"/>
                <a:cs typeface="Times New Roman"/>
              </a:rPr>
              <a:t>.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SCT</a:t>
            </a:r>
            <a:r>
              <a:rPr dirty="0" sz="2800" spc="-365" b="1" i="1">
                <a:latin typeface="Times New Roman"/>
                <a:cs typeface="Times New Roman"/>
              </a:rPr>
              <a:t>P</a:t>
            </a:r>
            <a:r>
              <a:rPr dirty="0" sz="2800" spc="-5" b="1" i="1">
                <a:latin typeface="Times New Roman"/>
                <a:cs typeface="Times New Roman"/>
              </a:rPr>
              <a:t>,  </a:t>
            </a:r>
            <a:r>
              <a:rPr dirty="0" sz="2800" spc="-5" b="1" i="1">
                <a:latin typeface="Times New Roman"/>
                <a:cs typeface="Times New Roman"/>
              </a:rPr>
              <a:t>Internet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61133" y="2750566"/>
            <a:ext cx="1802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33215" y="2750566"/>
            <a:ext cx="5981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99430" y="2323845"/>
            <a:ext cx="109156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mostly  </a:t>
            </a:r>
            <a:r>
              <a:rPr dirty="0" sz="2800" spc="-5" b="1" i="1">
                <a:latin typeface="Times New Roman"/>
                <a:cs typeface="Times New Roman"/>
              </a:rPr>
              <a:t>have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83248" y="2323845"/>
            <a:ext cx="22733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5904">
              <a:lnSpc>
                <a:spcPct val="100000"/>
              </a:lnSpc>
              <a:spcBef>
                <a:spcPts val="95"/>
              </a:spcBef>
              <a:tabLst>
                <a:tab pos="1568450" algn="l"/>
                <a:tab pos="1826260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desi</a:t>
            </a:r>
            <a:r>
              <a:rPr dirty="0" sz="2800" spc="5" b="1" i="1">
                <a:latin typeface="Times New Roman"/>
                <a:cs typeface="Times New Roman"/>
              </a:rPr>
              <a:t>g</a:t>
            </a:r>
            <a:r>
              <a:rPr dirty="0" sz="2800" spc="-5" b="1" i="1">
                <a:latin typeface="Times New Roman"/>
                <a:cs typeface="Times New Roman"/>
              </a:rPr>
              <a:t>n</a:t>
            </a:r>
            <a:r>
              <a:rPr dirty="0" sz="2800" spc="-20" b="1" i="1">
                <a:latin typeface="Times New Roman"/>
                <a:cs typeface="Times New Roman"/>
              </a:rPr>
              <a:t>e</a:t>
            </a:r>
            <a:r>
              <a:rPr dirty="0" sz="2800" spc="-5" b="1" i="1">
                <a:latin typeface="Times New Roman"/>
                <a:cs typeface="Times New Roman"/>
              </a:rPr>
              <a:t>d</a:t>
            </a:r>
            <a:r>
              <a:rPr dirty="0" sz="2800" b="1" i="1">
                <a:latin typeface="Times New Roman"/>
                <a:cs typeface="Times New Roman"/>
              </a:rPr>
              <a:t>		</a:t>
            </a:r>
            <a:r>
              <a:rPr dirty="0" sz="2800" spc="-5" b="1" i="1">
                <a:latin typeface="Times New Roman"/>
                <a:cs typeface="Times New Roman"/>
              </a:rPr>
              <a:t>for  rec</a:t>
            </a:r>
            <a:r>
              <a:rPr dirty="0" sz="2800" spc="-20" b="1" i="1">
                <a:latin typeface="Times New Roman"/>
                <a:cs typeface="Times New Roman"/>
              </a:rPr>
              <a:t>e</a:t>
            </a:r>
            <a:r>
              <a:rPr dirty="0" sz="2800" spc="-5" b="1" i="1">
                <a:latin typeface="Times New Roman"/>
                <a:cs typeface="Times New Roman"/>
              </a:rPr>
              <a:t>nt</a:t>
            </a:r>
            <a:r>
              <a:rPr dirty="0" sz="2800" b="1" i="1">
                <a:latin typeface="Times New Roman"/>
                <a:cs typeface="Times New Roman"/>
              </a:rPr>
              <a:t>l</a:t>
            </a:r>
            <a:r>
              <a:rPr dirty="0" sz="2800" spc="-5" b="1" i="1">
                <a:latin typeface="Times New Roman"/>
                <a:cs typeface="Times New Roman"/>
              </a:rPr>
              <a:t>y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been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3540" y="3177286"/>
            <a:ext cx="2816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34210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in</a:t>
            </a:r>
            <a:r>
              <a:rPr dirty="0" sz="2800" b="1" i="1">
                <a:latin typeface="Times New Roman"/>
                <a:cs typeface="Times New Roman"/>
              </a:rPr>
              <a:t>t</a:t>
            </a:r>
            <a:r>
              <a:rPr dirty="0" sz="2800" spc="-5" b="1" i="1">
                <a:latin typeface="Times New Roman"/>
                <a:cs typeface="Times New Roman"/>
              </a:rPr>
              <a:t>rod</a:t>
            </a:r>
            <a:r>
              <a:rPr dirty="0" sz="2800" b="1" i="1">
                <a:latin typeface="Times New Roman"/>
                <a:cs typeface="Times New Roman"/>
              </a:rPr>
              <a:t>u</a:t>
            </a:r>
            <a:r>
              <a:rPr dirty="0" sz="2800" spc="-5" b="1" i="1">
                <a:latin typeface="Times New Roman"/>
                <a:cs typeface="Times New Roman"/>
              </a:rPr>
              <a:t>c</a:t>
            </a:r>
            <a:r>
              <a:rPr dirty="0" sz="2800" spc="-20" b="1" i="1">
                <a:latin typeface="Times New Roman"/>
                <a:cs typeface="Times New Roman"/>
              </a:rPr>
              <a:t>e</a:t>
            </a:r>
            <a:r>
              <a:rPr dirty="0" sz="2800" spc="10" b="1" i="1">
                <a:latin typeface="Times New Roman"/>
                <a:cs typeface="Times New Roman"/>
              </a:rPr>
              <a:t>d</a:t>
            </a:r>
            <a:r>
              <a:rPr dirty="0" sz="2800" spc="-5" b="1" i="1">
                <a:latin typeface="Times New Roman"/>
                <a:cs typeface="Times New Roman"/>
              </a:rPr>
              <a:t>.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T</a:t>
            </a:r>
            <a:r>
              <a:rPr dirty="0" sz="2800" spc="5" b="1" i="1">
                <a:latin typeface="Times New Roman"/>
                <a:cs typeface="Times New Roman"/>
              </a:rPr>
              <a:t>h</a:t>
            </a:r>
            <a:r>
              <a:rPr dirty="0" sz="2800" spc="-5" b="1" i="1">
                <a:latin typeface="Times New Roman"/>
                <a:cs typeface="Times New Roman"/>
              </a:rPr>
              <a:t>ese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27603" y="3177286"/>
            <a:ext cx="50279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7885" algn="l"/>
                <a:tab pos="2888615" algn="l"/>
                <a:tab pos="3832225" algn="l"/>
                <a:tab pos="4264660" algn="l"/>
              </a:tabLst>
            </a:pPr>
            <a:r>
              <a:rPr dirty="0" sz="2800" spc="-5" b="1" i="1">
                <a:latin typeface="Times New Roman"/>
                <a:cs typeface="Times New Roman"/>
              </a:rPr>
              <a:t>new</a:t>
            </a:r>
            <a:r>
              <a:rPr dirty="0" sz="2800" spc="-5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a</a:t>
            </a:r>
            <a:r>
              <a:rPr dirty="0" sz="2800" b="1" i="1">
                <a:latin typeface="Times New Roman"/>
                <a:cs typeface="Times New Roman"/>
              </a:rPr>
              <a:t>p</a:t>
            </a:r>
            <a:r>
              <a:rPr dirty="0" sz="2800" spc="-5" b="1" i="1">
                <a:latin typeface="Times New Roman"/>
                <a:cs typeface="Times New Roman"/>
              </a:rPr>
              <a:t>p</a:t>
            </a:r>
            <a:r>
              <a:rPr dirty="0" sz="2800" b="1" i="1">
                <a:latin typeface="Times New Roman"/>
                <a:cs typeface="Times New Roman"/>
              </a:rPr>
              <a:t>l</a:t>
            </a:r>
            <a:r>
              <a:rPr dirty="0" sz="2800" spc="-5" b="1" i="1">
                <a:latin typeface="Times New Roman"/>
                <a:cs typeface="Times New Roman"/>
              </a:rPr>
              <a:t>ic</a:t>
            </a:r>
            <a:r>
              <a:rPr dirty="0" sz="2800" spc="-15" b="1" i="1">
                <a:latin typeface="Times New Roman"/>
                <a:cs typeface="Times New Roman"/>
              </a:rPr>
              <a:t>a</a:t>
            </a:r>
            <a:r>
              <a:rPr dirty="0" sz="2800" spc="-5" b="1" i="1">
                <a:latin typeface="Times New Roman"/>
                <a:cs typeface="Times New Roman"/>
              </a:rPr>
              <a:t>tions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need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a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" b="1" i="1">
                <a:latin typeface="Times New Roman"/>
                <a:cs typeface="Times New Roman"/>
              </a:rPr>
              <a:t>more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13004" y="4326064"/>
            <a:ext cx="4724400" cy="379095"/>
            <a:chOff x="413004" y="4326064"/>
            <a:chExt cx="4724400" cy="379095"/>
          </a:xfrm>
        </p:grpSpPr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676" y="4326064"/>
              <a:ext cx="4631435" cy="35112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3004" y="4591812"/>
              <a:ext cx="4724400" cy="11277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83540" y="3434994"/>
            <a:ext cx="6406515" cy="280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 marR="5080" indent="-30480">
              <a:lnSpc>
                <a:spcPct val="139600"/>
              </a:lnSpc>
              <a:spcBef>
                <a:spcPts val="100"/>
              </a:spcBef>
            </a:pPr>
            <a:r>
              <a:rPr dirty="0" sz="2800" spc="-5" b="1" i="1">
                <a:latin typeface="Times New Roman"/>
                <a:cs typeface="Times New Roman"/>
              </a:rPr>
              <a:t>sophisticated</a:t>
            </a:r>
            <a:r>
              <a:rPr dirty="0" sz="2800" spc="-30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service</a:t>
            </a:r>
            <a:r>
              <a:rPr dirty="0" sz="2800" b="1" i="1">
                <a:latin typeface="Times New Roman"/>
                <a:cs typeface="Times New Roman"/>
              </a:rPr>
              <a:t> than</a:t>
            </a:r>
            <a:r>
              <a:rPr dirty="0" sz="2800" spc="5" b="1" i="1">
                <a:latin typeface="Times New Roman"/>
                <a:cs typeface="Times New Roman"/>
              </a:rPr>
              <a:t> </a:t>
            </a:r>
            <a:r>
              <a:rPr dirty="0" sz="2800" spc="-10" b="1" i="1">
                <a:latin typeface="Times New Roman"/>
                <a:cs typeface="Times New Roman"/>
              </a:rPr>
              <a:t>TCP</a:t>
            </a:r>
            <a:r>
              <a:rPr dirty="0" sz="2800" spc="-8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can</a:t>
            </a:r>
            <a:r>
              <a:rPr dirty="0" sz="2800" spc="5" b="1" i="1">
                <a:latin typeface="Times New Roman"/>
                <a:cs typeface="Times New Roman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provide. </a:t>
            </a:r>
            <a:r>
              <a:rPr dirty="0" sz="2800" spc="-685" b="1" i="1">
                <a:latin typeface="Times New Roman"/>
                <a:cs typeface="Times New Roman"/>
              </a:rPr>
              <a:t> </a:t>
            </a:r>
            <a:r>
              <a:rPr dirty="0" u="heavy" sz="2800" spc="-4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dirty="0" u="heavy" sz="2800" spc="-3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dirty="0" u="heavy" sz="2800" spc="-1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 </a:t>
            </a:r>
            <a:r>
              <a:rPr dirty="0" u="heavy" sz="2800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dirty="0" u="heavy" sz="2800" spc="-5" b="1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section:</a:t>
            </a:r>
            <a:endParaRPr sz="2800">
              <a:latin typeface="Times New Roman"/>
              <a:cs typeface="Times New Roman"/>
            </a:endParaRPr>
          </a:p>
          <a:p>
            <a:pPr marL="12700" marR="2710180">
              <a:lnSpc>
                <a:spcPct val="100000"/>
              </a:lnSpc>
              <a:spcBef>
                <a:spcPts val="980"/>
              </a:spcBef>
            </a:pP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SC</a:t>
            </a:r>
            <a:r>
              <a:rPr dirty="0" sz="2400" spc="-20" b="1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dirty="0" sz="2400" spc="-13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Servi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ces</a:t>
            </a:r>
            <a:r>
              <a:rPr dirty="0" sz="2400" spc="-2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dirty="0" sz="2400" spc="1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Featu</a:t>
            </a:r>
            <a:r>
              <a:rPr dirty="0" sz="2400" spc="-45" b="1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es  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Packet</a:t>
            </a:r>
            <a:r>
              <a:rPr dirty="0" sz="2400" spc="-4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Format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An</a:t>
            </a:r>
            <a:r>
              <a:rPr dirty="0" sz="2400" spc="-1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SC</a:t>
            </a:r>
            <a:r>
              <a:rPr dirty="0" sz="2400" spc="-20" b="1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dirty="0" sz="2400" spc="-24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Associa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Flow</a:t>
            </a:r>
            <a:r>
              <a:rPr dirty="0" sz="2400" spc="-2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33CC"/>
                </a:solidFill>
                <a:latin typeface="Times New Roman"/>
                <a:cs typeface="Times New Roman"/>
              </a:rPr>
              <a:t>Control</a:t>
            </a:r>
            <a:r>
              <a:rPr dirty="0" sz="2400" spc="-5" b="1">
                <a:solidFill>
                  <a:srgbClr val="0033CC"/>
                </a:solidFill>
                <a:latin typeface="Times New Roman"/>
                <a:cs typeface="Times New Roman"/>
              </a:rPr>
              <a:t> and</a:t>
            </a:r>
            <a:r>
              <a:rPr dirty="0" sz="2400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33CC"/>
                </a:solidFill>
                <a:latin typeface="Times New Roman"/>
                <a:cs typeface="Times New Roman"/>
              </a:rPr>
              <a:t>Error</a:t>
            </a:r>
            <a:r>
              <a:rPr dirty="0" sz="2400" spc="-55" b="1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33CC"/>
                </a:solidFill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116205" marR="10858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SCTP is a </a:t>
            </a:r>
            <a:r>
              <a:rPr dirty="0" sz="3200" spc="-5" b="1">
                <a:latin typeface="Arial"/>
                <a:cs typeface="Arial"/>
              </a:rPr>
              <a:t>message-oriented, reliable </a:t>
            </a:r>
            <a:r>
              <a:rPr dirty="0" sz="3200" b="1">
                <a:latin typeface="Arial"/>
                <a:cs typeface="Arial"/>
              </a:rPr>
              <a:t> protocol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that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combines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best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features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of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UDP</a:t>
            </a:r>
            <a:r>
              <a:rPr dirty="0" sz="3200" spc="-6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and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105" b="1">
                <a:latin typeface="Arial"/>
                <a:cs typeface="Arial"/>
              </a:rPr>
              <a:t>TCP.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246062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 i="1">
                <a:latin typeface="Times New Roman"/>
                <a:cs typeface="Times New Roman"/>
              </a:rPr>
              <a:t>Types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of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data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deliveries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37" y="1985970"/>
            <a:ext cx="8038400" cy="32664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1600072"/>
            <a:ext cx="8231505" cy="3478529"/>
            <a:chOff x="381000" y="1600072"/>
            <a:chExt cx="8231505" cy="3478529"/>
          </a:xfrm>
        </p:grpSpPr>
        <p:sp>
          <p:nvSpPr>
            <p:cNvPr id="3" name="object 3"/>
            <p:cNvSpPr/>
            <p:nvPr/>
          </p:nvSpPr>
          <p:spPr>
            <a:xfrm>
              <a:off x="8458200" y="441959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05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1000" y="1600072"/>
              <a:ext cx="8077200" cy="3478529"/>
            </a:xfrm>
            <a:custGeom>
              <a:avLst/>
              <a:gdLst/>
              <a:ahLst/>
              <a:cxnLst/>
              <a:rect l="l" t="t" r="r" b="b"/>
              <a:pathLst>
                <a:path w="8077200" h="3478529">
                  <a:moveTo>
                    <a:pt x="8077200" y="0"/>
                  </a:moveTo>
                  <a:lnTo>
                    <a:pt x="0" y="0"/>
                  </a:lnTo>
                  <a:lnTo>
                    <a:pt x="0" y="3478276"/>
                  </a:lnTo>
                  <a:lnTo>
                    <a:pt x="8077200" y="3478276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72440" y="1625854"/>
            <a:ext cx="4061460" cy="3379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Arial"/>
                <a:cs typeface="Arial"/>
              </a:rPr>
              <a:t>Process-to-Process</a:t>
            </a:r>
            <a:r>
              <a:rPr dirty="0" sz="2000" spc="-1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000" i="1">
                <a:latin typeface="Arial"/>
                <a:cs typeface="Arial"/>
              </a:rPr>
              <a:t>Multiple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Streams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000" spc="-5" i="1">
                <a:latin typeface="Arial"/>
                <a:cs typeface="Arial"/>
              </a:rPr>
              <a:t>Multihoming</a:t>
            </a:r>
            <a:endParaRPr sz="2000">
              <a:latin typeface="Arial"/>
              <a:cs typeface="Arial"/>
            </a:endParaRPr>
          </a:p>
          <a:p>
            <a:pPr marR="793115">
              <a:lnSpc>
                <a:spcPct val="200000"/>
              </a:lnSpc>
            </a:pPr>
            <a:r>
              <a:rPr dirty="0" sz="2000" i="1">
                <a:latin typeface="Arial"/>
                <a:cs typeface="Arial"/>
              </a:rPr>
              <a:t>Full-Duplex Communication 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Connection-Oriented</a:t>
            </a:r>
            <a:r>
              <a:rPr dirty="0" sz="2000" spc="-1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Service </a:t>
            </a:r>
            <a:r>
              <a:rPr dirty="0" sz="2000" spc="-5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Reliable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8854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35"/>
              <a:t> </a:t>
            </a:r>
            <a:r>
              <a:rPr dirty="0" sz="3200" spc="-5"/>
              <a:t>Services</a:t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013205"/>
            <a:ext cx="40938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075" algn="l"/>
              </a:tabLst>
            </a:pPr>
            <a:r>
              <a:rPr dirty="0" sz="2400" spc="-45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dirty="0" sz="2400" spc="-2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23.4	</a:t>
            </a:r>
            <a:r>
              <a:rPr dirty="0" sz="2000" i="1">
                <a:latin typeface="Times New Roman"/>
                <a:cs typeface="Times New Roman"/>
              </a:rPr>
              <a:t>Some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SCTP</a:t>
            </a:r>
            <a:r>
              <a:rPr dirty="0" sz="2000" spc="-10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444" y="1610163"/>
            <a:ext cx="7190731" cy="25279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3395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23.27	</a:t>
            </a:r>
            <a:r>
              <a:rPr dirty="0" sz="2000" i="1">
                <a:latin typeface="Times New Roman"/>
                <a:cs typeface="Times New Roman"/>
              </a:rPr>
              <a:t>Multiple-stream</a:t>
            </a:r>
            <a:r>
              <a:rPr dirty="0" sz="2000" spc="-12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concept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462" y="1729202"/>
            <a:ext cx="7450074" cy="36047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8862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2369185" marR="594995" indent="-176530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An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association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6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can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involve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multiple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streams.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39687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4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23.28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Multihoming</a:t>
            </a:r>
            <a:r>
              <a:rPr dirty="0" sz="2000" spc="-6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concept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425" y="1941004"/>
            <a:ext cx="7851775" cy="28011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1716405" marR="559435" indent="-114300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9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association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allows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multiple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IP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addresses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for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each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end.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1600200"/>
            <a:ext cx="8231505" cy="4708525"/>
            <a:chOff x="381000" y="1600200"/>
            <a:chExt cx="8231505" cy="4708525"/>
          </a:xfrm>
        </p:grpSpPr>
        <p:sp>
          <p:nvSpPr>
            <p:cNvPr id="3" name="object 3"/>
            <p:cNvSpPr/>
            <p:nvPr/>
          </p:nvSpPr>
          <p:spPr>
            <a:xfrm>
              <a:off x="8458200" y="4419600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05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1000" y="1600200"/>
              <a:ext cx="8077200" cy="4708525"/>
            </a:xfrm>
            <a:custGeom>
              <a:avLst/>
              <a:gdLst/>
              <a:ahLst/>
              <a:cxnLst/>
              <a:rect l="l" t="t" r="r" b="b"/>
              <a:pathLst>
                <a:path w="8077200" h="4708525">
                  <a:moveTo>
                    <a:pt x="8077200" y="0"/>
                  </a:moveTo>
                  <a:lnTo>
                    <a:pt x="0" y="0"/>
                  </a:lnTo>
                  <a:lnTo>
                    <a:pt x="0" y="4708525"/>
                  </a:lnTo>
                  <a:lnTo>
                    <a:pt x="8077200" y="4708525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9740" y="1625854"/>
            <a:ext cx="3974465" cy="4599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Arial"/>
                <a:cs typeface="Arial"/>
              </a:rPr>
              <a:t>Transmission</a:t>
            </a:r>
            <a:r>
              <a:rPr dirty="0" sz="2000" spc="-6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Sequence</a:t>
            </a:r>
            <a:r>
              <a:rPr dirty="0" sz="2000" spc="-2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Number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 i="1">
                <a:latin typeface="Arial"/>
                <a:cs typeface="Arial"/>
              </a:rPr>
              <a:t>Stream</a:t>
            </a:r>
            <a:r>
              <a:rPr dirty="0" sz="2000" spc="-8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Identifier</a:t>
            </a:r>
            <a:endParaRPr sz="2000">
              <a:latin typeface="Arial"/>
              <a:cs typeface="Arial"/>
            </a:endParaRPr>
          </a:p>
          <a:p>
            <a:pPr marL="12700" marR="790575">
              <a:lnSpc>
                <a:spcPct val="200000"/>
              </a:lnSpc>
            </a:pPr>
            <a:r>
              <a:rPr dirty="0" sz="2000" b="1" i="1">
                <a:latin typeface="Arial"/>
                <a:cs typeface="Arial"/>
              </a:rPr>
              <a:t>Stream</a:t>
            </a:r>
            <a:r>
              <a:rPr dirty="0" sz="2000" spc="-7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Sequence</a:t>
            </a:r>
            <a:r>
              <a:rPr dirty="0" sz="2000" spc="-2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Number </a:t>
            </a:r>
            <a:r>
              <a:rPr dirty="0" sz="2000" spc="-54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  <a:p>
            <a:pPr marL="12700" marR="821055">
              <a:lnSpc>
                <a:spcPct val="200000"/>
              </a:lnSpc>
            </a:pPr>
            <a:r>
              <a:rPr dirty="0" sz="2000" b="1" i="1">
                <a:latin typeface="Arial"/>
                <a:cs typeface="Arial"/>
              </a:rPr>
              <a:t>Acknowledgment</a:t>
            </a:r>
            <a:r>
              <a:rPr dirty="0" sz="2000" spc="-114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Number </a:t>
            </a:r>
            <a:r>
              <a:rPr dirty="0" sz="2000" spc="-54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Flow</a:t>
            </a:r>
            <a:r>
              <a:rPr dirty="0" sz="2000" spc="-4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 i="1">
                <a:latin typeface="Arial"/>
                <a:cs typeface="Arial"/>
              </a:rPr>
              <a:t>Error</a:t>
            </a:r>
            <a:r>
              <a:rPr dirty="0" sz="2000" spc="-7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 i="1">
                <a:latin typeface="Arial"/>
                <a:cs typeface="Arial"/>
              </a:rPr>
              <a:t>Congestion</a:t>
            </a:r>
            <a:r>
              <a:rPr dirty="0" sz="2000" spc="-5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9083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25"/>
              <a:t> </a:t>
            </a:r>
            <a:r>
              <a:rPr dirty="0" sz="3200" spc="-5"/>
              <a:t>Features</a:t>
            </a:r>
            <a:endParaRPr sz="3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87" y="54102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8077200" cy="40005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spc="-5" b="1" i="1">
                <a:latin typeface="Arial"/>
                <a:cs typeface="Arial"/>
              </a:rPr>
              <a:t>Transmission</a:t>
            </a:r>
            <a:r>
              <a:rPr dirty="0" sz="2000" spc="-6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Sequence</a:t>
            </a:r>
            <a:r>
              <a:rPr dirty="0" sz="2000" spc="-1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Number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9083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25"/>
              <a:t> </a:t>
            </a:r>
            <a:r>
              <a:rPr dirty="0" sz="3200" spc="-5"/>
              <a:t>Features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650240" y="2389758"/>
            <a:ext cx="6928484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TCP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15" b="1">
                <a:latin typeface="Arial"/>
                <a:cs typeface="Arial"/>
              </a:rPr>
              <a:t>byte</a:t>
            </a:r>
            <a:r>
              <a:rPr dirty="0" sz="1400" spc="-15">
                <a:latin typeface="Arial MT"/>
                <a:cs typeface="Arial MT"/>
              </a:rPr>
              <a:t>.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transfer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TCP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 controlled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numbering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bytes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 b="1">
                <a:latin typeface="Arial"/>
                <a:cs typeface="Arial"/>
              </a:rPr>
              <a:t>sequence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number</a:t>
            </a:r>
            <a:r>
              <a:rPr dirty="0" sz="1400" spc="-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unit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SCTP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65" b="1">
                <a:latin typeface="Arial"/>
                <a:cs typeface="Arial"/>
              </a:rPr>
              <a:t>DATA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chunk.</a:t>
            </a:r>
            <a:endParaRPr sz="1400">
              <a:latin typeface="Arial"/>
              <a:cs typeface="Arial"/>
            </a:endParaRPr>
          </a:p>
          <a:p>
            <a:pPr marL="50800" marR="595630">
              <a:lnSpc>
                <a:spcPts val="3360"/>
              </a:lnSpc>
              <a:spcBef>
                <a:spcPts val="190"/>
              </a:spcBef>
            </a:pPr>
            <a:r>
              <a:rPr dirty="0" sz="1400" spc="-5">
                <a:latin typeface="Arial MT"/>
                <a:cs typeface="Arial MT"/>
              </a:rPr>
              <a:t>SCTP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transmission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sequence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(TSN)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chunks.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TSNs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32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randomly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initialized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between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2</a:t>
            </a:r>
            <a:r>
              <a:rPr dirty="0" baseline="24691" sz="1350" spc="22">
                <a:latin typeface="Arial MT"/>
                <a:cs typeface="Arial MT"/>
              </a:rPr>
              <a:t>32</a:t>
            </a:r>
            <a:r>
              <a:rPr dirty="0" baseline="24691" sz="1350" spc="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</a:t>
            </a:r>
            <a:r>
              <a:rPr dirty="0" sz="1400" spc="-5">
                <a:latin typeface="Arial MT"/>
                <a:cs typeface="Arial MT"/>
              </a:rPr>
              <a:t> 1.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8862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2809875" marR="661670" indent="-213868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spc="-80" b="1">
                <a:latin typeface="Arial"/>
                <a:cs typeface="Arial"/>
              </a:rPr>
              <a:t>SCTP,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data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is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numbered </a:t>
            </a:r>
            <a:r>
              <a:rPr dirty="0" sz="3200" spc="-869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using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5" b="1">
                <a:latin typeface="Arial"/>
                <a:cs typeface="Arial"/>
              </a:rPr>
              <a:t> TSN.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1222044" y="4598289"/>
            <a:ext cx="43592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 MT"/>
                <a:cs typeface="Arial MT"/>
              </a:rPr>
              <a:t>TSN: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Transmission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Sequence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Number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8077200" cy="40005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b="1" i="1">
                <a:latin typeface="Arial"/>
                <a:cs typeface="Arial"/>
              </a:rPr>
              <a:t>Stream</a:t>
            </a:r>
            <a:r>
              <a:rPr dirty="0" sz="2000" spc="-80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Identifier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9083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25"/>
              <a:t> </a:t>
            </a:r>
            <a:r>
              <a:rPr dirty="0" sz="3200" spc="-5"/>
              <a:t>Features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840739" y="2619882"/>
            <a:ext cx="688530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In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5">
                <a:latin typeface="Arial MT"/>
                <a:cs typeface="Arial MT"/>
              </a:rPr>
              <a:t>TCP,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there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 only one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stream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each connection.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In </a:t>
            </a:r>
            <a:r>
              <a:rPr dirty="0" sz="1600" spc="-45">
                <a:latin typeface="Arial MT"/>
                <a:cs typeface="Arial MT"/>
              </a:rPr>
              <a:t>SCTP,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there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several streams</a:t>
            </a:r>
            <a:r>
              <a:rPr dirty="0" sz="1600" spc="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each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association.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Each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stream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SCTP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needs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identified by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stream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identifier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(SI).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145796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Port</a:t>
            </a:r>
            <a:r>
              <a:rPr dirty="0" sz="2000" spc="-10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numbers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84142"/>
            <a:ext cx="8364601" cy="32688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1492885" marR="925830" indent="-561340">
              <a:lnSpc>
                <a:spcPct val="100000"/>
              </a:lnSpc>
              <a:spcBef>
                <a:spcPts val="270"/>
              </a:spcBef>
            </a:pPr>
            <a:r>
              <a:rPr dirty="0" sz="3200" spc="-120" b="1">
                <a:latin typeface="Arial"/>
                <a:cs typeface="Arial"/>
              </a:rPr>
              <a:t>To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distinguish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between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different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streams,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uses</a:t>
            </a:r>
            <a:r>
              <a:rPr dirty="0" sz="320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an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SI.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8077200" cy="40005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b="1" i="1">
                <a:latin typeface="Arial"/>
                <a:cs typeface="Arial"/>
              </a:rPr>
              <a:t>Stream</a:t>
            </a:r>
            <a:r>
              <a:rPr dirty="0" sz="2000" spc="-6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Sequence</a:t>
            </a:r>
            <a:r>
              <a:rPr dirty="0" sz="2000" spc="-15" b="1" i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Number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9083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25"/>
              <a:t> </a:t>
            </a:r>
            <a:r>
              <a:rPr dirty="0" sz="3200" spc="-5"/>
              <a:t>Features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688340" y="2618358"/>
            <a:ext cx="7585075" cy="109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latin typeface="Arial MT"/>
                <a:cs typeface="Arial MT"/>
              </a:rPr>
              <a:t>When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chunk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arrives</a:t>
            </a:r>
            <a:r>
              <a:rPr dirty="0" sz="1400">
                <a:latin typeface="Arial MT"/>
                <a:cs typeface="Arial MT"/>
              </a:rPr>
              <a:t> 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destination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SCTP,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5">
                <a:latin typeface="Arial MT"/>
                <a:cs typeface="Arial MT"/>
              </a:rPr>
              <a:t> delivered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appropriate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stream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proper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order.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Arial MT"/>
                <a:cs typeface="Arial MT"/>
              </a:rPr>
              <a:t>SCTP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defines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each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chunk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each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stream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with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stream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sequence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(SSN).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342265" marR="334645">
              <a:lnSpc>
                <a:spcPct val="100000"/>
              </a:lnSpc>
              <a:spcBef>
                <a:spcPts val="270"/>
              </a:spcBef>
            </a:pPr>
            <a:r>
              <a:rPr dirty="0" sz="3200" spc="-120" b="1">
                <a:latin typeface="Arial"/>
                <a:cs typeface="Arial"/>
              </a:rPr>
              <a:t>To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distinguish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between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different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 </a:t>
            </a:r>
            <a:r>
              <a:rPr dirty="0" sz="3200" spc="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chunks</a:t>
            </a:r>
            <a:r>
              <a:rPr dirty="0" sz="3200" spc="-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belonging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to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same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stream, </a:t>
            </a:r>
            <a:r>
              <a:rPr dirty="0" sz="3200" spc="-86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8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uses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SSNs.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1298194" y="4904613"/>
            <a:ext cx="3311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SSN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Stream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sequence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8077200" cy="40005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b="1" i="1"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594" y="783082"/>
            <a:ext cx="29083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SCTP</a:t>
            </a:r>
            <a:r>
              <a:rPr dirty="0" sz="3200" spc="-125"/>
              <a:t> </a:t>
            </a:r>
            <a:r>
              <a:rPr dirty="0" sz="3200" spc="-5"/>
              <a:t>Features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419100" y="2727325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0687" y="3489325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57200" y="2819463"/>
            <a:ext cx="8077200" cy="57975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TCP</a:t>
            </a:r>
            <a:r>
              <a:rPr dirty="0" sz="3200" spc="-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has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segments;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has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packets.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78447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23.29	</a:t>
            </a:r>
            <a:r>
              <a:rPr dirty="0" sz="2000" i="1">
                <a:latin typeface="Times New Roman"/>
                <a:cs typeface="Times New Roman"/>
              </a:rPr>
              <a:t>Comparison</a:t>
            </a:r>
            <a:r>
              <a:rPr dirty="0" sz="2000" spc="-5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between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 </a:t>
            </a:r>
            <a:r>
              <a:rPr dirty="0" sz="2000" spc="-5" i="1">
                <a:latin typeface="Times New Roman"/>
                <a:cs typeface="Times New Roman"/>
              </a:rPr>
              <a:t>TCP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segment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and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</a:t>
            </a:r>
            <a:r>
              <a:rPr dirty="0" sz="2000" spc="-1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SCTP</a:t>
            </a:r>
            <a:r>
              <a:rPr dirty="0" sz="2000" spc="-8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packet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3" y="2421001"/>
            <a:ext cx="8934122" cy="25212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422909" marR="41402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spc="-80" b="1">
                <a:latin typeface="Arial"/>
                <a:cs typeface="Arial"/>
              </a:rPr>
              <a:t>SCTP,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control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information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and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information are carried in </a:t>
            </a:r>
            <a:r>
              <a:rPr dirty="0" sz="3200" spc="-5" b="1">
                <a:latin typeface="Arial"/>
                <a:cs typeface="Arial"/>
              </a:rPr>
              <a:t>separate </a:t>
            </a:r>
            <a:r>
              <a:rPr dirty="0" sz="320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chunks.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0495" marR="13081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let</a:t>
            </a:r>
            <a:r>
              <a:rPr dirty="0"/>
              <a:t> </a:t>
            </a:r>
            <a:r>
              <a:rPr dirty="0" spc="-10"/>
              <a:t>us</a:t>
            </a:r>
            <a:r>
              <a:rPr dirty="0" spc="5"/>
              <a:t> </a:t>
            </a:r>
            <a:r>
              <a:rPr dirty="0" spc="-5"/>
              <a:t>suppose</a:t>
            </a:r>
            <a:r>
              <a:rPr dirty="0" spc="10"/>
              <a:t> </a:t>
            </a:r>
            <a:r>
              <a:rPr dirty="0" spc="-5"/>
              <a:t>that</a:t>
            </a:r>
            <a:r>
              <a:rPr dirty="0" spc="5"/>
              <a:t> </a:t>
            </a:r>
            <a:r>
              <a:rPr dirty="0" spc="-5"/>
              <a:t>process</a:t>
            </a:r>
            <a:r>
              <a:rPr dirty="0" spc="-95"/>
              <a:t> </a:t>
            </a:r>
            <a:r>
              <a:rPr dirty="0" spc="-5"/>
              <a:t>A</a:t>
            </a:r>
            <a:r>
              <a:rPr dirty="0" spc="-95"/>
              <a:t> </a:t>
            </a:r>
            <a:r>
              <a:rPr dirty="0" spc="-5"/>
              <a:t>needs</a:t>
            </a:r>
            <a:r>
              <a:rPr dirty="0" spc="15"/>
              <a:t> </a:t>
            </a:r>
            <a:r>
              <a:rPr dirty="0"/>
              <a:t>to</a:t>
            </a:r>
            <a:r>
              <a:rPr dirty="0" spc="-5"/>
              <a:t> send</a:t>
            </a:r>
            <a:r>
              <a:rPr dirty="0" spc="5"/>
              <a:t> </a:t>
            </a:r>
            <a:r>
              <a:rPr dirty="0" spc="-75"/>
              <a:t>11</a:t>
            </a:r>
            <a:r>
              <a:rPr dirty="0" spc="5"/>
              <a:t> </a:t>
            </a:r>
            <a:r>
              <a:rPr dirty="0" spc="-5"/>
              <a:t>messages</a:t>
            </a:r>
            <a:r>
              <a:rPr dirty="0" spc="15"/>
              <a:t> </a:t>
            </a:r>
            <a:r>
              <a:rPr dirty="0"/>
              <a:t>to</a:t>
            </a:r>
            <a:r>
              <a:rPr dirty="0" spc="5"/>
              <a:t> </a:t>
            </a:r>
            <a:r>
              <a:rPr dirty="0" spc="-5"/>
              <a:t>process</a:t>
            </a:r>
            <a:r>
              <a:rPr dirty="0" spc="5"/>
              <a:t> </a:t>
            </a:r>
            <a:r>
              <a:rPr dirty="0" spc="-5"/>
              <a:t>B in </a:t>
            </a:r>
            <a:r>
              <a:rPr dirty="0" spc="-484"/>
              <a:t> </a:t>
            </a:r>
            <a:r>
              <a:rPr dirty="0" spc="-5"/>
              <a:t>three</a:t>
            </a:r>
            <a:r>
              <a:rPr dirty="0" spc="-20"/>
              <a:t> </a:t>
            </a:r>
            <a:r>
              <a:rPr dirty="0" spc="-5"/>
              <a:t>streams.</a:t>
            </a:r>
          </a:p>
          <a:p>
            <a:pPr marL="137795">
              <a:lnSpc>
                <a:spcPct val="100000"/>
              </a:lnSpc>
              <a:spcBef>
                <a:spcPts val="35"/>
              </a:spcBef>
            </a:pPr>
            <a:endParaRPr sz="1850"/>
          </a:p>
          <a:p>
            <a:pPr marL="150495" marR="239395">
              <a:lnSpc>
                <a:spcPct val="100000"/>
              </a:lnSpc>
            </a:pPr>
            <a:r>
              <a:rPr dirty="0"/>
              <a:t>The</a:t>
            </a:r>
            <a:r>
              <a:rPr dirty="0" spc="-30"/>
              <a:t> </a:t>
            </a:r>
            <a:r>
              <a:rPr dirty="0"/>
              <a:t>first </a:t>
            </a:r>
            <a:r>
              <a:rPr dirty="0" spc="-5"/>
              <a:t>four</a:t>
            </a:r>
            <a:r>
              <a:rPr dirty="0" spc="5"/>
              <a:t> </a:t>
            </a:r>
            <a:r>
              <a:rPr dirty="0" spc="-5"/>
              <a:t>messages</a:t>
            </a:r>
            <a:r>
              <a:rPr dirty="0" spc="10"/>
              <a:t> </a:t>
            </a:r>
            <a:r>
              <a:rPr dirty="0" spc="-5"/>
              <a:t>are</a:t>
            </a:r>
            <a:r>
              <a:rPr dirty="0" spc="10"/>
              <a:t> </a:t>
            </a:r>
            <a:r>
              <a:rPr dirty="0" spc="-5"/>
              <a:t>in </a:t>
            </a:r>
            <a:r>
              <a:rPr dirty="0" b="1">
                <a:latin typeface="Arial"/>
                <a:cs typeface="Arial"/>
              </a:rPr>
              <a:t>the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first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stream,</a:t>
            </a:r>
            <a:r>
              <a:rPr dirty="0" spc="2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the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second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three 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messages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are</a:t>
            </a:r>
            <a:r>
              <a:rPr dirty="0" b="1">
                <a:latin typeface="Arial"/>
                <a:cs typeface="Arial"/>
              </a:rPr>
              <a:t> in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the </a:t>
            </a:r>
            <a:r>
              <a:rPr dirty="0" spc="-5" b="1">
                <a:latin typeface="Arial"/>
                <a:cs typeface="Arial"/>
              </a:rPr>
              <a:t>second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stream,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and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the </a:t>
            </a:r>
            <a:r>
              <a:rPr dirty="0" spc="-5" b="1">
                <a:latin typeface="Arial"/>
                <a:cs typeface="Arial"/>
              </a:rPr>
              <a:t>last</a:t>
            </a:r>
            <a:r>
              <a:rPr dirty="0" b="1">
                <a:latin typeface="Arial"/>
                <a:cs typeface="Arial"/>
              </a:rPr>
              <a:t> four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messages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are </a:t>
            </a:r>
            <a:r>
              <a:rPr dirty="0" spc="-484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in</a:t>
            </a:r>
            <a:r>
              <a:rPr dirty="0" spc="-2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the </a:t>
            </a:r>
            <a:r>
              <a:rPr dirty="0" spc="-5" b="1">
                <a:latin typeface="Arial"/>
                <a:cs typeface="Arial"/>
              </a:rPr>
              <a:t>third stream.</a:t>
            </a:r>
          </a:p>
          <a:p>
            <a:pPr marL="137795"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50495" marR="5080">
              <a:lnSpc>
                <a:spcPct val="100000"/>
              </a:lnSpc>
            </a:pPr>
            <a:r>
              <a:rPr dirty="0" spc="15" b="1">
                <a:latin typeface="Arial"/>
                <a:cs typeface="Arial"/>
              </a:rPr>
              <a:t>we</a:t>
            </a:r>
            <a:r>
              <a:rPr dirty="0" spc="-4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assume</a:t>
            </a:r>
            <a:r>
              <a:rPr dirty="0" spc="1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that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each</a:t>
            </a:r>
            <a:r>
              <a:rPr dirty="0" spc="2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message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fits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into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one</a:t>
            </a:r>
            <a:r>
              <a:rPr dirty="0" spc="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data </a:t>
            </a:r>
            <a:r>
              <a:rPr dirty="0" b="1">
                <a:latin typeface="Arial"/>
                <a:cs typeface="Arial"/>
              </a:rPr>
              <a:t>chunk. </a:t>
            </a:r>
            <a:r>
              <a:rPr dirty="0" spc="-5" b="1">
                <a:latin typeface="Arial"/>
                <a:cs typeface="Arial"/>
              </a:rPr>
              <a:t>Therefore,</a:t>
            </a:r>
            <a:r>
              <a:rPr dirty="0" spc="10" b="1">
                <a:latin typeface="Arial"/>
                <a:cs typeface="Arial"/>
              </a:rPr>
              <a:t> </a:t>
            </a:r>
            <a:r>
              <a:rPr dirty="0" spc="15" b="1">
                <a:latin typeface="Arial"/>
                <a:cs typeface="Arial"/>
              </a:rPr>
              <a:t>we </a:t>
            </a:r>
            <a:r>
              <a:rPr dirty="0" spc="-484" b="1">
                <a:latin typeface="Arial"/>
                <a:cs typeface="Arial"/>
              </a:rPr>
              <a:t> </a:t>
            </a:r>
            <a:r>
              <a:rPr dirty="0" spc="-15" b="1">
                <a:latin typeface="Arial"/>
                <a:cs typeface="Arial"/>
              </a:rPr>
              <a:t>have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spc="-55" b="1">
                <a:latin typeface="Arial"/>
                <a:cs typeface="Arial"/>
              </a:rPr>
              <a:t>11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data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chunks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in</a:t>
            </a:r>
            <a:r>
              <a:rPr dirty="0" spc="-5" b="1">
                <a:latin typeface="Arial"/>
                <a:cs typeface="Arial"/>
              </a:rPr>
              <a:t> three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streams.</a:t>
            </a:r>
          </a:p>
          <a:p>
            <a:pPr marL="137795"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50495" marR="241300">
              <a:lnSpc>
                <a:spcPct val="100000"/>
              </a:lnSpc>
            </a:pPr>
            <a:r>
              <a:rPr dirty="0" spc="-20" b="1">
                <a:latin typeface="Arial"/>
                <a:cs typeface="Arial"/>
              </a:rPr>
              <a:t>We </a:t>
            </a:r>
            <a:r>
              <a:rPr dirty="0" spc="-5" b="1">
                <a:latin typeface="Arial"/>
                <a:cs typeface="Arial"/>
              </a:rPr>
              <a:t>also assume </a:t>
            </a:r>
            <a:r>
              <a:rPr dirty="0" b="1">
                <a:latin typeface="Arial"/>
                <a:cs typeface="Arial"/>
              </a:rPr>
              <a:t>that the network </a:t>
            </a:r>
            <a:r>
              <a:rPr dirty="0" spc="5" b="1">
                <a:latin typeface="Arial"/>
                <a:cs typeface="Arial"/>
              </a:rPr>
              <a:t>allows </a:t>
            </a:r>
            <a:r>
              <a:rPr dirty="0" b="1">
                <a:latin typeface="Arial"/>
                <a:cs typeface="Arial"/>
              </a:rPr>
              <a:t>only </a:t>
            </a:r>
            <a:r>
              <a:rPr dirty="0" spc="-5" b="1">
                <a:latin typeface="Arial"/>
                <a:cs typeface="Arial"/>
              </a:rPr>
              <a:t>three data </a:t>
            </a:r>
            <a:r>
              <a:rPr dirty="0" b="1">
                <a:latin typeface="Arial"/>
                <a:cs typeface="Arial"/>
              </a:rPr>
              <a:t>chunks per </a:t>
            </a:r>
            <a:r>
              <a:rPr dirty="0" spc="-49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packet, </a:t>
            </a:r>
            <a:r>
              <a:rPr dirty="0" spc="5" b="1">
                <a:latin typeface="Arial"/>
                <a:cs typeface="Arial"/>
              </a:rPr>
              <a:t>which</a:t>
            </a:r>
          </a:p>
          <a:p>
            <a:pPr marL="150495">
              <a:lnSpc>
                <a:spcPct val="100000"/>
              </a:lnSpc>
            </a:pPr>
            <a:r>
              <a:rPr dirty="0" spc="-5" b="1">
                <a:latin typeface="Arial"/>
                <a:cs typeface="Arial"/>
              </a:rPr>
              <a:t>means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that</a:t>
            </a:r>
            <a:r>
              <a:rPr dirty="0" spc="-25" b="1">
                <a:latin typeface="Arial"/>
                <a:cs typeface="Arial"/>
              </a:rPr>
              <a:t> </a:t>
            </a:r>
            <a:r>
              <a:rPr dirty="0" spc="20" b="1">
                <a:latin typeface="Arial"/>
                <a:cs typeface="Arial"/>
              </a:rPr>
              <a:t>we</a:t>
            </a:r>
            <a:r>
              <a:rPr dirty="0" spc="-6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need.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194" y="630377"/>
            <a:ext cx="1141095" cy="3517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25"/>
              <a:t>Examp</a:t>
            </a:r>
            <a:r>
              <a:rPr dirty="0" sz="2100" spc="-5"/>
              <a:t>l</a:t>
            </a:r>
            <a:r>
              <a:rPr dirty="0" sz="2100" spc="20"/>
              <a:t>e</a:t>
            </a:r>
            <a:endParaRPr sz="21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52952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23.30	</a:t>
            </a:r>
            <a:r>
              <a:rPr dirty="0" sz="2000" i="1">
                <a:latin typeface="Times New Roman"/>
                <a:cs typeface="Times New Roman"/>
              </a:rPr>
              <a:t>Packet,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data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chunks,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and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streams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37" y="2163195"/>
            <a:ext cx="8894699" cy="29314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63"/>
            <a:ext cx="8593455" cy="1052830"/>
            <a:chOff x="76200" y="63"/>
            <a:chExt cx="8593455" cy="1052830"/>
          </a:xfrm>
        </p:grpSpPr>
        <p:sp>
          <p:nvSpPr>
            <p:cNvPr id="3" name="object 3"/>
            <p:cNvSpPr/>
            <p:nvPr/>
          </p:nvSpPr>
          <p:spPr>
            <a:xfrm>
              <a:off x="366712" y="108013"/>
              <a:ext cx="382905" cy="474980"/>
            </a:xfrm>
            <a:custGeom>
              <a:avLst/>
              <a:gdLst/>
              <a:ahLst/>
              <a:cxnLst/>
              <a:rect l="l" t="t" r="r" b="b"/>
              <a:pathLst>
                <a:path w="382905" h="474980">
                  <a:moveTo>
                    <a:pt x="382587" y="0"/>
                  </a:moveTo>
                  <a:lnTo>
                    <a:pt x="0" y="0"/>
                  </a:lnTo>
                  <a:lnTo>
                    <a:pt x="0" y="349186"/>
                  </a:lnTo>
                  <a:lnTo>
                    <a:pt x="0" y="474662"/>
                  </a:lnTo>
                  <a:lnTo>
                    <a:pt x="382587" y="474662"/>
                  </a:lnTo>
                  <a:lnTo>
                    <a:pt x="382587" y="349186"/>
                  </a:lnTo>
                  <a:lnTo>
                    <a:pt x="382587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08013"/>
              <a:ext cx="328612" cy="4746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537" y="530288"/>
              <a:ext cx="370205" cy="474980"/>
            </a:xfrm>
            <a:custGeom>
              <a:avLst/>
              <a:gdLst/>
              <a:ahLst/>
              <a:cxnLst/>
              <a:rect l="l" t="t" r="r" b="b"/>
              <a:pathLst>
                <a:path w="370205" h="474980">
                  <a:moveTo>
                    <a:pt x="369887" y="0"/>
                  </a:moveTo>
                  <a:lnTo>
                    <a:pt x="0" y="0"/>
                  </a:lnTo>
                  <a:lnTo>
                    <a:pt x="0" y="349186"/>
                  </a:lnTo>
                  <a:lnTo>
                    <a:pt x="0" y="474662"/>
                  </a:lnTo>
                  <a:lnTo>
                    <a:pt x="369887" y="474662"/>
                  </a:lnTo>
                  <a:lnTo>
                    <a:pt x="369887" y="349186"/>
                  </a:lnTo>
                  <a:lnTo>
                    <a:pt x="369887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25" y="530288"/>
              <a:ext cx="368300" cy="4746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199"/>
              <a:ext cx="560387" cy="4222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200" y="63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565086"/>
                  </a:moveTo>
                  <a:lnTo>
                    <a:pt x="0" y="565086"/>
                  </a:lnTo>
                  <a:lnTo>
                    <a:pt x="0" y="1052512"/>
                  </a:lnTo>
                  <a:lnTo>
                    <a:pt x="31750" y="1052512"/>
                  </a:lnTo>
                  <a:lnTo>
                    <a:pt x="31750" y="565086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533336"/>
                  </a:lnTo>
                  <a:lnTo>
                    <a:pt x="31750" y="533336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12" y="533399"/>
              <a:ext cx="8226425" cy="31750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57200" y="2362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8787" y="5105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" y="2454275"/>
            <a:ext cx="8077200" cy="2529205"/>
          </a:xfrm>
          <a:custGeom>
            <a:avLst/>
            <a:gdLst/>
            <a:ahLst/>
            <a:cxnLst/>
            <a:rect l="l" t="t" r="r" b="b"/>
            <a:pathLst>
              <a:path w="8077200" h="2529204">
                <a:moveTo>
                  <a:pt x="8077200" y="0"/>
                </a:moveTo>
                <a:lnTo>
                  <a:pt x="0" y="0"/>
                </a:lnTo>
                <a:lnTo>
                  <a:pt x="0" y="2528951"/>
                </a:lnTo>
                <a:lnTo>
                  <a:pt x="8077200" y="2528951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19429" y="2475738"/>
            <a:ext cx="7630159" cy="24650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443865" marR="43688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Data</a:t>
            </a:r>
            <a:r>
              <a:rPr dirty="0" sz="3200" spc="-45"/>
              <a:t> </a:t>
            </a:r>
            <a:r>
              <a:rPr dirty="0" sz="3200"/>
              <a:t>chunks</a:t>
            </a:r>
            <a:r>
              <a:rPr dirty="0" sz="3200" spc="-40"/>
              <a:t> </a:t>
            </a:r>
            <a:r>
              <a:rPr dirty="0" sz="3200"/>
              <a:t>are</a:t>
            </a:r>
            <a:r>
              <a:rPr dirty="0" sz="3200" spc="-20"/>
              <a:t> </a:t>
            </a:r>
            <a:r>
              <a:rPr dirty="0" sz="3200" spc="-5"/>
              <a:t>identified</a:t>
            </a:r>
            <a:r>
              <a:rPr dirty="0" sz="3200" spc="-45"/>
              <a:t> </a:t>
            </a:r>
            <a:r>
              <a:rPr dirty="0" sz="3200"/>
              <a:t>by</a:t>
            </a:r>
            <a:r>
              <a:rPr dirty="0" sz="3200" spc="-15"/>
              <a:t> </a:t>
            </a:r>
            <a:r>
              <a:rPr dirty="0" sz="3200"/>
              <a:t>three </a:t>
            </a:r>
            <a:r>
              <a:rPr dirty="0" sz="3200" spc="-875"/>
              <a:t> </a:t>
            </a:r>
            <a:r>
              <a:rPr dirty="0" sz="3200" spc="-5"/>
              <a:t>items:</a:t>
            </a:r>
            <a:r>
              <a:rPr dirty="0" sz="3200" spc="-30"/>
              <a:t> </a:t>
            </a:r>
            <a:r>
              <a:rPr dirty="0" sz="3200"/>
              <a:t>TSN, SI,</a:t>
            </a:r>
            <a:r>
              <a:rPr dirty="0" sz="3200" spc="-5"/>
              <a:t> and</a:t>
            </a:r>
            <a:r>
              <a:rPr dirty="0" sz="3200" spc="-30"/>
              <a:t> </a:t>
            </a:r>
            <a:r>
              <a:rPr dirty="0" sz="3200"/>
              <a:t>SSN.</a:t>
            </a:r>
            <a:endParaRPr sz="3200"/>
          </a:p>
          <a:p>
            <a:pPr algn="ctr" marL="12700" marR="5080">
              <a:lnSpc>
                <a:spcPct val="100000"/>
              </a:lnSpc>
            </a:pPr>
            <a:r>
              <a:rPr dirty="0" sz="3200"/>
              <a:t>TSN</a:t>
            </a:r>
            <a:r>
              <a:rPr dirty="0" sz="3200" spc="-40"/>
              <a:t> </a:t>
            </a:r>
            <a:r>
              <a:rPr dirty="0" sz="3200"/>
              <a:t>is</a:t>
            </a:r>
            <a:r>
              <a:rPr dirty="0" sz="3200" spc="-15"/>
              <a:t> </a:t>
            </a:r>
            <a:r>
              <a:rPr dirty="0" sz="3200"/>
              <a:t>a</a:t>
            </a:r>
            <a:r>
              <a:rPr dirty="0" sz="3200" spc="-20"/>
              <a:t> </a:t>
            </a:r>
            <a:r>
              <a:rPr dirty="0" sz="3200" spc="-5"/>
              <a:t>cumulative</a:t>
            </a:r>
            <a:r>
              <a:rPr dirty="0" sz="3200" spc="-30"/>
              <a:t> </a:t>
            </a:r>
            <a:r>
              <a:rPr dirty="0" sz="3200"/>
              <a:t>number</a:t>
            </a:r>
            <a:r>
              <a:rPr dirty="0" sz="3200" spc="-25"/>
              <a:t> </a:t>
            </a:r>
            <a:r>
              <a:rPr dirty="0" sz="3200"/>
              <a:t>identifying </a:t>
            </a:r>
            <a:r>
              <a:rPr dirty="0" sz="3200" spc="-869"/>
              <a:t> </a:t>
            </a:r>
            <a:r>
              <a:rPr dirty="0" sz="3200"/>
              <a:t>the </a:t>
            </a:r>
            <a:r>
              <a:rPr dirty="0" sz="3200" spc="-5"/>
              <a:t>association; </a:t>
            </a:r>
            <a:r>
              <a:rPr dirty="0" sz="3200"/>
              <a:t>SI defines the </a:t>
            </a:r>
            <a:r>
              <a:rPr dirty="0" sz="3200" spc="-5"/>
              <a:t>stream; </a:t>
            </a:r>
            <a:r>
              <a:rPr dirty="0" sz="3200"/>
              <a:t> SSN</a:t>
            </a:r>
            <a:r>
              <a:rPr dirty="0" sz="3200" spc="-5"/>
              <a:t> defines</a:t>
            </a:r>
            <a:r>
              <a:rPr dirty="0" sz="3200" spc="-45"/>
              <a:t> </a:t>
            </a:r>
            <a:r>
              <a:rPr dirty="0" sz="3200"/>
              <a:t>the</a:t>
            </a:r>
            <a:r>
              <a:rPr dirty="0" sz="3200" spc="-25"/>
              <a:t> </a:t>
            </a:r>
            <a:r>
              <a:rPr dirty="0" sz="3200"/>
              <a:t>chunk</a:t>
            </a:r>
            <a:r>
              <a:rPr dirty="0" sz="3200" spc="-35"/>
              <a:t> </a:t>
            </a:r>
            <a:r>
              <a:rPr dirty="0" sz="3200"/>
              <a:t>in</a:t>
            </a:r>
            <a:r>
              <a:rPr dirty="0" sz="3200" spc="-5"/>
              <a:t> </a:t>
            </a:r>
            <a:r>
              <a:rPr dirty="0" sz="3200"/>
              <a:t>a</a:t>
            </a:r>
            <a:r>
              <a:rPr dirty="0" sz="3200" spc="-20"/>
              <a:t> </a:t>
            </a:r>
            <a:r>
              <a:rPr dirty="0" sz="3200"/>
              <a:t>stream.</a:t>
            </a:r>
            <a:endParaRPr sz="3200"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1676336"/>
            <a:ext cx="1143000" cy="56673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69442" y="1697481"/>
            <a:ext cx="7156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8768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204152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207645" marR="200660" indent="127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85" b="1">
                <a:latin typeface="Arial"/>
                <a:cs typeface="Arial"/>
              </a:rPr>
              <a:t>SCTP,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acknowledgment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numbers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are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used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to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acknowledge</a:t>
            </a:r>
            <a:r>
              <a:rPr dirty="0" sz="3200" spc="-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only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chunks;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control chunks are acknowledged by </a:t>
            </a:r>
            <a:r>
              <a:rPr dirty="0" sz="3200" spc="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other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control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chunks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if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30" b="1">
                <a:latin typeface="Arial"/>
                <a:cs typeface="Arial"/>
              </a:rPr>
              <a:t>necessary.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352679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IP</a:t>
            </a:r>
            <a:r>
              <a:rPr dirty="0" sz="2000" spc="-10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addresses</a:t>
            </a:r>
            <a:r>
              <a:rPr dirty="0" sz="2000" spc="-5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versus</a:t>
            </a:r>
            <a:r>
              <a:rPr dirty="0" sz="2000" spc="-3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port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numbers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6351" y="1341500"/>
            <a:ext cx="5878449" cy="47486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3919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23.31	</a:t>
            </a:r>
            <a:r>
              <a:rPr dirty="0" sz="2000" i="1">
                <a:latin typeface="Times New Roman"/>
                <a:cs typeface="Times New Roman"/>
              </a:rPr>
              <a:t>SCTP</a:t>
            </a:r>
            <a:r>
              <a:rPr dirty="0" sz="2000" spc="-10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packet</a:t>
            </a:r>
            <a:r>
              <a:rPr dirty="0" sz="2000" spc="-6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format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8800"/>
            <a:ext cx="7586599" cy="3492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2122170" marR="110489" indent="-2003425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an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packet,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control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chunks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come </a:t>
            </a:r>
            <a:r>
              <a:rPr dirty="0" sz="3200" spc="-86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before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chunks.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34270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23.32	</a:t>
            </a:r>
            <a:r>
              <a:rPr dirty="0" sz="2000" i="1">
                <a:latin typeface="Times New Roman"/>
                <a:cs typeface="Times New Roman"/>
              </a:rPr>
              <a:t>General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5943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075" y="2706751"/>
            <a:ext cx="7578725" cy="1712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016" y="555701"/>
            <a:ext cx="23241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710" algn="l"/>
              </a:tabLst>
            </a:pPr>
            <a:r>
              <a:rPr dirty="0" sz="2400" spc="-225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able</a:t>
            </a:r>
            <a:r>
              <a:rPr dirty="0" sz="2400" spc="-2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23.5</a:t>
            </a:r>
            <a:r>
              <a:rPr dirty="0" sz="240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dirty="0" sz="2000" spc="-10" i="1">
                <a:latin typeface="Times New Roman"/>
                <a:cs typeface="Times New Roman"/>
              </a:rPr>
              <a:t>C</a:t>
            </a:r>
            <a:r>
              <a:rPr dirty="0" sz="2000" i="1">
                <a:latin typeface="Times New Roman"/>
                <a:cs typeface="Times New Roman"/>
              </a:rPr>
              <a:t>hunk</a:t>
            </a:r>
            <a:r>
              <a:rPr dirty="0" sz="2000" i="1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513" y="1049516"/>
            <a:ext cx="8354416" cy="52247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39624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marL="2864485" marR="772160" indent="-208407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connection</a:t>
            </a:r>
            <a:r>
              <a:rPr dirty="0" sz="3200" spc="-6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SCTP</a:t>
            </a:r>
            <a:r>
              <a:rPr dirty="0" sz="3200" spc="-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is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called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an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association.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8768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204152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421005" marR="41275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No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other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is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allowed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packet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carrying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INIT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or</a:t>
            </a:r>
            <a:r>
              <a:rPr dirty="0" sz="3200" spc="-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INIT</a:t>
            </a:r>
            <a:r>
              <a:rPr dirty="0" sz="3200" spc="-1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ACK</a:t>
            </a:r>
            <a:r>
              <a:rPr dirty="0" sz="3200" spc="-5" b="1">
                <a:latin typeface="Arial"/>
                <a:cs typeface="Arial"/>
              </a:rPr>
              <a:t> chunk.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COOKIE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ECHO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or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COOKIE</a:t>
            </a:r>
            <a:r>
              <a:rPr dirty="0" sz="3200" spc="-1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ACK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3200" b="1">
                <a:latin typeface="Arial"/>
                <a:cs typeface="Arial"/>
              </a:rPr>
              <a:t>chunk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can carry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chunks.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2627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23.33	</a:t>
            </a:r>
            <a:r>
              <a:rPr dirty="0" sz="2000" i="1">
                <a:latin typeface="Times New Roman"/>
                <a:cs typeface="Times New Roman"/>
              </a:rPr>
              <a:t>Four-way</a:t>
            </a:r>
            <a:r>
              <a:rPr dirty="0" sz="2000" spc="-7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handshaking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162" y="1474755"/>
            <a:ext cx="7056374" cy="40852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8768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2041525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1407160" marR="139700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In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SCT</a:t>
            </a:r>
            <a:r>
              <a:rPr dirty="0" sz="3200" spc="-405" b="1">
                <a:latin typeface="Arial"/>
                <a:cs typeface="Arial"/>
              </a:rPr>
              <a:t>P</a:t>
            </a:r>
            <a:r>
              <a:rPr dirty="0" sz="3200" b="1">
                <a:latin typeface="Arial"/>
                <a:cs typeface="Arial"/>
              </a:rPr>
              <a:t>,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only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</a:t>
            </a:r>
            <a:r>
              <a:rPr dirty="0" sz="3200" spc="-235" b="1">
                <a:latin typeface="Arial"/>
                <a:cs typeface="Arial"/>
              </a:rPr>
              <a:t>A</a:t>
            </a:r>
            <a:r>
              <a:rPr dirty="0" sz="3200" spc="-240" b="1">
                <a:latin typeface="Arial"/>
                <a:cs typeface="Arial"/>
              </a:rPr>
              <a:t>T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</a:t>
            </a:r>
            <a:r>
              <a:rPr dirty="0" sz="3200" spc="-10" b="1">
                <a:latin typeface="Arial"/>
                <a:cs typeface="Arial"/>
              </a:rPr>
              <a:t>n</a:t>
            </a:r>
            <a:r>
              <a:rPr dirty="0" sz="3200" b="1">
                <a:latin typeface="Arial"/>
                <a:cs typeface="Arial"/>
              </a:rPr>
              <a:t>ks  </a:t>
            </a:r>
            <a:r>
              <a:rPr dirty="0" sz="3200" b="1">
                <a:latin typeface="Arial"/>
                <a:cs typeface="Arial"/>
              </a:rPr>
              <a:t>consume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TSNs;</a:t>
            </a:r>
            <a:endParaRPr sz="3200">
              <a:latin typeface="Arial"/>
              <a:cs typeface="Arial"/>
            </a:endParaRPr>
          </a:p>
          <a:p>
            <a:pPr algn="ctr" marL="784225" marR="775335">
              <a:lnSpc>
                <a:spcPct val="100000"/>
              </a:lnSpc>
              <a:spcBef>
                <a:spcPts val="5"/>
              </a:spcBef>
            </a:pPr>
            <a:r>
              <a:rPr dirty="0" sz="3200" b="1">
                <a:latin typeface="Arial"/>
                <a:cs typeface="Arial"/>
              </a:rPr>
              <a:t>D</a:t>
            </a:r>
            <a:r>
              <a:rPr dirty="0" sz="3200" spc="-235" b="1">
                <a:latin typeface="Arial"/>
                <a:cs typeface="Arial"/>
              </a:rPr>
              <a:t>A</a:t>
            </a:r>
            <a:r>
              <a:rPr dirty="0" sz="3200" spc="-240" b="1">
                <a:latin typeface="Arial"/>
                <a:cs typeface="Arial"/>
              </a:rPr>
              <a:t>T</a:t>
            </a:r>
            <a:r>
              <a:rPr dirty="0" sz="3200" b="1">
                <a:latin typeface="Arial"/>
                <a:cs typeface="Arial"/>
              </a:rPr>
              <a:t>A</a:t>
            </a:r>
            <a:r>
              <a:rPr dirty="0" sz="3200" spc="-1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</a:t>
            </a:r>
            <a:r>
              <a:rPr dirty="0" sz="3200" spc="-10" b="1">
                <a:latin typeface="Arial"/>
                <a:cs typeface="Arial"/>
              </a:rPr>
              <a:t>n</a:t>
            </a:r>
            <a:r>
              <a:rPr dirty="0" sz="3200" b="1">
                <a:latin typeface="Arial"/>
                <a:cs typeface="Arial"/>
              </a:rPr>
              <a:t>ks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are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only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</a:t>
            </a:r>
            <a:r>
              <a:rPr dirty="0" sz="3200" spc="-10" b="1">
                <a:latin typeface="Arial"/>
                <a:cs typeface="Arial"/>
              </a:rPr>
              <a:t>n</a:t>
            </a:r>
            <a:r>
              <a:rPr dirty="0" sz="3200" b="1">
                <a:latin typeface="Arial"/>
                <a:cs typeface="Arial"/>
              </a:rPr>
              <a:t>ks  </a:t>
            </a:r>
            <a:r>
              <a:rPr dirty="0" sz="3200" b="1">
                <a:latin typeface="Arial"/>
                <a:cs typeface="Arial"/>
              </a:rPr>
              <a:t>that</a:t>
            </a:r>
            <a:r>
              <a:rPr dirty="0" sz="3200" spc="-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are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acknowledged.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838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250952"/>
            <a:ext cx="39255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23.34	</a:t>
            </a:r>
            <a:r>
              <a:rPr dirty="0" sz="2000" i="1">
                <a:latin typeface="Times New Roman"/>
                <a:cs typeface="Times New Roman"/>
              </a:rPr>
              <a:t>Simple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data</a:t>
            </a:r>
            <a:r>
              <a:rPr dirty="0" sz="2000" spc="-6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transfer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750" y="1028991"/>
            <a:ext cx="5776849" cy="51788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 h="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8787" y="4419600"/>
            <a:ext cx="8154034" cy="0"/>
          </a:xfrm>
          <a:custGeom>
            <a:avLst/>
            <a:gdLst/>
            <a:ahLst/>
            <a:cxnLst/>
            <a:rect l="l" t="t" r="r" b="b"/>
            <a:pathLst>
              <a:path w="8154034" h="0">
                <a:moveTo>
                  <a:pt x="0" y="0"/>
                </a:moveTo>
                <a:lnTo>
                  <a:pt x="8153463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5300" y="2759075"/>
            <a:ext cx="8077200" cy="1554480"/>
          </a:xfrm>
          <a:prstGeom prst="rect">
            <a:avLst/>
          </a:prstGeom>
          <a:solidFill>
            <a:srgbClr val="99FF33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262890" marR="254635" indent="1270">
              <a:lnSpc>
                <a:spcPct val="100000"/>
              </a:lnSpc>
              <a:spcBef>
                <a:spcPts val="270"/>
              </a:spcBef>
            </a:pPr>
            <a:r>
              <a:rPr dirty="0" sz="3200" b="1">
                <a:latin typeface="Arial"/>
                <a:cs typeface="Arial"/>
              </a:rPr>
              <a:t>The </a:t>
            </a:r>
            <a:r>
              <a:rPr dirty="0" sz="3200" spc="-5" b="1">
                <a:latin typeface="Arial"/>
                <a:cs typeface="Arial"/>
              </a:rPr>
              <a:t>acknowledgment </a:t>
            </a:r>
            <a:r>
              <a:rPr dirty="0" sz="3200" b="1">
                <a:latin typeface="Arial"/>
                <a:cs typeface="Arial"/>
              </a:rPr>
              <a:t>in SCTP defines </a:t>
            </a:r>
            <a:r>
              <a:rPr dirty="0" sz="3200" spc="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cumulative</a:t>
            </a:r>
            <a:r>
              <a:rPr dirty="0" sz="3200" spc="-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TSN,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TSN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of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last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data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chunk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spc="-5" b="1">
                <a:latin typeface="Arial"/>
                <a:cs typeface="Arial"/>
              </a:rPr>
              <a:t>received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in </a:t>
            </a:r>
            <a:r>
              <a:rPr dirty="0" sz="3200" spc="-35" b="1">
                <a:latin typeface="Arial"/>
                <a:cs typeface="Arial"/>
              </a:rPr>
              <a:t>order.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136"/>
            <a:ext cx="1143000" cy="566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442" y="2002358"/>
            <a:ext cx="71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157162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Socket</a:t>
            </a:r>
            <a:r>
              <a:rPr dirty="0" sz="2000" spc="-9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098" y="2697226"/>
            <a:ext cx="6939701" cy="1417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2983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23.35	</a:t>
            </a:r>
            <a:r>
              <a:rPr dirty="0" sz="2000" i="1">
                <a:latin typeface="Times New Roman"/>
                <a:cs typeface="Times New Roman"/>
              </a:rPr>
              <a:t>Association</a:t>
            </a:r>
            <a:r>
              <a:rPr dirty="0" sz="2000" spc="-7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termination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926" y="1620856"/>
            <a:ext cx="7772071" cy="40455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5135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23.36	</a:t>
            </a:r>
            <a:r>
              <a:rPr dirty="0" sz="2000" spc="-5" i="1">
                <a:latin typeface="Times New Roman"/>
                <a:cs typeface="Times New Roman"/>
              </a:rPr>
              <a:t>Flow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receiver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91" y="1907707"/>
            <a:ext cx="8852320" cy="28856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3732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23.37	</a:t>
            </a:r>
            <a:r>
              <a:rPr dirty="0" sz="2000" spc="-5" i="1">
                <a:latin typeface="Times New Roman"/>
                <a:cs typeface="Times New Roman"/>
              </a:rPr>
              <a:t>Flow</a:t>
            </a:r>
            <a:r>
              <a:rPr dirty="0" sz="2000" spc="-1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control,</a:t>
            </a:r>
            <a:r>
              <a:rPr dirty="0" sz="2000" spc="-4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sender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30" y="2318793"/>
            <a:ext cx="8388967" cy="19239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7620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74752"/>
            <a:ext cx="40951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23.38	</a:t>
            </a:r>
            <a:r>
              <a:rPr dirty="0" sz="2000" spc="-5" i="1">
                <a:latin typeface="Times New Roman"/>
                <a:cs typeface="Times New Roman"/>
              </a:rPr>
              <a:t>Flow</a:t>
            </a:r>
            <a:r>
              <a:rPr dirty="0" sz="2000" spc="-2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</a:t>
            </a:r>
            <a:r>
              <a:rPr dirty="0" sz="2000" spc="-6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scenario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12" y="931017"/>
            <a:ext cx="7532624" cy="53490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5700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23.39	</a:t>
            </a:r>
            <a:r>
              <a:rPr dirty="0" sz="2000" i="1">
                <a:latin typeface="Times New Roman"/>
                <a:cs typeface="Times New Roman"/>
              </a:rPr>
              <a:t>Error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receiver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908" y="1934264"/>
            <a:ext cx="8029881" cy="34531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4297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23.40	</a:t>
            </a:r>
            <a:r>
              <a:rPr dirty="0" sz="2000" i="1">
                <a:latin typeface="Times New Roman"/>
                <a:cs typeface="Times New Roman"/>
              </a:rPr>
              <a:t>Error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sender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17" y="1842400"/>
            <a:ext cx="8323817" cy="35426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3352"/>
            <a:ext cx="44297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dirty="0" sz="2400" spc="-1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23.40	</a:t>
            </a:r>
            <a:r>
              <a:rPr dirty="0" sz="2000" i="1">
                <a:latin typeface="Times New Roman"/>
                <a:cs typeface="Times New Roman"/>
              </a:rPr>
              <a:t>Error</a:t>
            </a:r>
            <a:r>
              <a:rPr dirty="0" sz="2000" spc="-3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control,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sender</a:t>
            </a:r>
            <a:r>
              <a:rPr dirty="0" sz="2000" spc="-40" i="1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site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17" y="1842400"/>
            <a:ext cx="8323817" cy="35426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/>
              <a:t>23.</a:t>
            </a: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4876"/>
            <a:ext cx="3465829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i="1">
                <a:latin typeface="Times New Roman"/>
                <a:cs typeface="Times New Roman"/>
              </a:rPr>
              <a:t>Multiplexing</a:t>
            </a:r>
            <a:r>
              <a:rPr dirty="0" sz="2000" spc="-85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and</a:t>
            </a:r>
            <a:r>
              <a:rPr dirty="0" sz="2000" spc="-50" i="1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demultiplexing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525" y="1638453"/>
            <a:ext cx="6746875" cy="3687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700" y="327152"/>
            <a:ext cx="8788400" cy="698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Reliable</a:t>
            </a:r>
            <a:r>
              <a:rPr dirty="0" sz="2400" spc="-8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3333CC"/>
                </a:solidFill>
                <a:latin typeface="Times New Roman"/>
                <a:cs typeface="Times New Roman"/>
              </a:rPr>
              <a:t>Vs</a:t>
            </a:r>
            <a:r>
              <a:rPr dirty="0" sz="2400" spc="5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3333CC"/>
                </a:solidFill>
                <a:latin typeface="Times New Roman"/>
                <a:cs typeface="Times New Roman"/>
              </a:rPr>
              <a:t>Unreliable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55904" algn="l"/>
                <a:tab pos="8775065" algn="l"/>
              </a:tabLst>
            </a:pPr>
            <a:r>
              <a:rPr dirty="0" u="heavy" sz="2000" i="1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i="1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2000" i="1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Error</a:t>
            </a:r>
            <a:r>
              <a:rPr dirty="0" u="heavy" sz="2000" spc="-65" i="1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00" i="1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control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 h="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815487"/>
            <a:ext cx="8816271" cy="33661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40" y="6512487"/>
            <a:ext cx="546100" cy="30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23.</a:t>
            </a:r>
            <a:fld id="{81D60167-4931-47E6-BA6A-407CBD079E47}" type="slidenum">
              <a:rPr dirty="0" sz="2000" b="1">
                <a:solidFill>
                  <a:srgbClr val="1C1C1C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Valued Gateway Client</dc:creator>
  <dc:title>PowerPoint Presentation</dc:title>
  <dcterms:created xsi:type="dcterms:W3CDTF">2022-12-13T04:25:25Z</dcterms:created>
  <dcterms:modified xsi:type="dcterms:W3CDTF">2022-12-13T04:25:25Z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2020-01-16T00:00:00Z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2022-12-13T00:00:00Z</vt:filetime>
  </property>
</Properties>
</file>